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7" r:id="rId5"/>
    <p:sldId id="359" r:id="rId6"/>
    <p:sldId id="291" r:id="rId7"/>
    <p:sldId id="290" r:id="rId8"/>
    <p:sldId id="336" r:id="rId9"/>
    <p:sldId id="360" r:id="rId10"/>
    <p:sldId id="361" r:id="rId11"/>
    <p:sldId id="362" r:id="rId12"/>
    <p:sldId id="354" r:id="rId13"/>
    <p:sldId id="258" r:id="rId14"/>
    <p:sldId id="259" r:id="rId15"/>
    <p:sldId id="260" r:id="rId16"/>
    <p:sldId id="364" r:id="rId17"/>
    <p:sldId id="355" r:id="rId18"/>
    <p:sldId id="365" r:id="rId19"/>
    <p:sldId id="363" r:id="rId20"/>
    <p:sldId id="342" r:id="rId21"/>
    <p:sldId id="356" r:id="rId22"/>
    <p:sldId id="366" r:id="rId23"/>
    <p:sldId id="357" r:id="rId24"/>
    <p:sldId id="351" r:id="rId25"/>
    <p:sldId id="3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F3C34-0D6E-4E11-9FF9-8134E119BBFC}" v="944" dt="2023-10-15T08:28:25.980"/>
    <p1510:client id="{561E2292-32B7-4861-95F8-CF6BAD81AF75}" v="4948" dt="2023-10-11T09:54:55.082"/>
    <p1510:client id="{58A08421-EF96-C02C-0A7F-7F1573619C8D}" v="5" dt="2023-10-10T10:25:09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912823207938293"/>
          <c:y val="5.1577995577848146E-2"/>
          <c:w val="0.82511680648787744"/>
          <c:h val="0.76605111683808258"/>
        </c:manualLayout>
      </c:layout>
      <c:scatterChart>
        <c:scatterStyle val="smoothMarker"/>
        <c:varyColors val="0"/>
        <c:ser>
          <c:idx val="0"/>
          <c:order val="0"/>
          <c:tx>
            <c:v>FFP-2-1</c:v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'h=2cm'!$B$16:$B$185</c:f>
              <c:numCache>
                <c:formatCode>General</c:formatCode>
                <c:ptCount val="170"/>
                <c:pt idx="0">
                  <c:v>0</c:v>
                </c:pt>
                <c:pt idx="1">
                  <c:v>9.9999999999999915E-4</c:v>
                </c:pt>
                <c:pt idx="2">
                  <c:v>2E-3</c:v>
                </c:pt>
                <c:pt idx="3">
                  <c:v>2.9999999999999992E-3</c:v>
                </c:pt>
                <c:pt idx="4">
                  <c:v>4.0000000000000001E-3</c:v>
                </c:pt>
                <c:pt idx="5">
                  <c:v>5.000000000000001E-3</c:v>
                </c:pt>
                <c:pt idx="6">
                  <c:v>5.9999999999999984E-3</c:v>
                </c:pt>
                <c:pt idx="7">
                  <c:v>6.9999999999999993E-3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9.9999999999999985E-3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1.3000000000000001E-2</c:v>
                </c:pt>
                <c:pt idx="14">
                  <c:v>1.3999999999999999E-2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2.2000000000000002E-2</c:v>
                </c:pt>
                <c:pt idx="23">
                  <c:v>2.3000000000000003E-2</c:v>
                </c:pt>
                <c:pt idx="24">
                  <c:v>2.3999999999999997E-2</c:v>
                </c:pt>
                <c:pt idx="25">
                  <c:v>2.4999999999999998E-2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3.0000000000000002E-2</c:v>
                </c:pt>
                <c:pt idx="31">
                  <c:v>3.0999999999999996E-2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3.6000000000000004E-2</c:v>
                </c:pt>
                <c:pt idx="37">
                  <c:v>3.7000000000000005E-2</c:v>
                </c:pt>
                <c:pt idx="38">
                  <c:v>3.8000000000000006E-2</c:v>
                </c:pt>
                <c:pt idx="39">
                  <c:v>3.8999999999999993E-2</c:v>
                </c:pt>
                <c:pt idx="40">
                  <c:v>3.9999999999999994E-2</c:v>
                </c:pt>
                <c:pt idx="41">
                  <c:v>4.0999999999999995E-2</c:v>
                </c:pt>
                <c:pt idx="42">
                  <c:v>4.1999999999999996E-2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4.9000000000000099E-2</c:v>
                </c:pt>
                <c:pt idx="50">
                  <c:v>5.00000000000001E-2</c:v>
                </c:pt>
                <c:pt idx="51">
                  <c:v>5.1000000000000004E-2</c:v>
                </c:pt>
                <c:pt idx="52">
                  <c:v>5.2000000000000005E-2</c:v>
                </c:pt>
                <c:pt idx="53">
                  <c:v>5.3000000000000005E-2</c:v>
                </c:pt>
                <c:pt idx="54">
                  <c:v>5.4000000000000006E-2</c:v>
                </c:pt>
                <c:pt idx="55">
                  <c:v>5.5000000000000104E-2</c:v>
                </c:pt>
                <c:pt idx="56">
                  <c:v>5.6000000000000105E-2</c:v>
                </c:pt>
                <c:pt idx="57">
                  <c:v>5.7000000000000106E-2</c:v>
                </c:pt>
                <c:pt idx="58">
                  <c:v>5.8000000000000107E-2</c:v>
                </c:pt>
                <c:pt idx="59">
                  <c:v>5.9000000000000108E-2</c:v>
                </c:pt>
                <c:pt idx="60">
                  <c:v>6.0000000000000109E-2</c:v>
                </c:pt>
                <c:pt idx="61">
                  <c:v>6.100000000000011E-2</c:v>
                </c:pt>
                <c:pt idx="62">
                  <c:v>6.2000000000000097E-2</c:v>
                </c:pt>
                <c:pt idx="63">
                  <c:v>6.3000000000000098E-2</c:v>
                </c:pt>
                <c:pt idx="64">
                  <c:v>6.4000000000000098E-2</c:v>
                </c:pt>
                <c:pt idx="65">
                  <c:v>6.5000000000000099E-2</c:v>
                </c:pt>
                <c:pt idx="66">
                  <c:v>6.60000000000001E-2</c:v>
                </c:pt>
                <c:pt idx="67">
                  <c:v>6.7000000000000101E-2</c:v>
                </c:pt>
                <c:pt idx="68">
                  <c:v>6.8000000000000102E-2</c:v>
                </c:pt>
                <c:pt idx="69">
                  <c:v>6.9000000000000103E-2</c:v>
                </c:pt>
                <c:pt idx="70">
                  <c:v>7.0000000000000104E-2</c:v>
                </c:pt>
                <c:pt idx="71">
                  <c:v>7.1000000000000105E-2</c:v>
                </c:pt>
                <c:pt idx="72">
                  <c:v>7.2000000000000106E-2</c:v>
                </c:pt>
                <c:pt idx="73">
                  <c:v>7.3000000000000106E-2</c:v>
                </c:pt>
                <c:pt idx="74">
                  <c:v>7.4000000000000107E-2</c:v>
                </c:pt>
                <c:pt idx="75">
                  <c:v>7.5000000000000108E-2</c:v>
                </c:pt>
                <c:pt idx="76">
                  <c:v>7.6000000000000109E-2</c:v>
                </c:pt>
                <c:pt idx="77">
                  <c:v>7.700000000000011E-2</c:v>
                </c:pt>
                <c:pt idx="78">
                  <c:v>7.8000000000000097E-2</c:v>
                </c:pt>
                <c:pt idx="79">
                  <c:v>7.9000000000000098E-2</c:v>
                </c:pt>
                <c:pt idx="80">
                  <c:v>8.0000000000000099E-2</c:v>
                </c:pt>
                <c:pt idx="81">
                  <c:v>8.10000000000001E-2</c:v>
                </c:pt>
                <c:pt idx="82">
                  <c:v>8.2000000000000101E-2</c:v>
                </c:pt>
                <c:pt idx="83">
                  <c:v>8.3000000000000101E-2</c:v>
                </c:pt>
                <c:pt idx="84">
                  <c:v>8.4000000000000102E-2</c:v>
                </c:pt>
                <c:pt idx="85">
                  <c:v>8.5000000000000103E-2</c:v>
                </c:pt>
                <c:pt idx="86">
                  <c:v>8.6000000000000104E-2</c:v>
                </c:pt>
                <c:pt idx="87">
                  <c:v>8.7000000000000105E-2</c:v>
                </c:pt>
                <c:pt idx="88">
                  <c:v>8.8000000000000009E-2</c:v>
                </c:pt>
                <c:pt idx="89">
                  <c:v>8.900000000000001E-2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0.10200000000000001</c:v>
                </c:pt>
                <c:pt idx="103">
                  <c:v>0.10300000000000001</c:v>
                </c:pt>
                <c:pt idx="104">
                  <c:v>0.10400000000000001</c:v>
                </c:pt>
                <c:pt idx="105">
                  <c:v>0.10500000000000001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0.11800000000000001</c:v>
                </c:pt>
                <c:pt idx="119">
                  <c:v>0.11900000000000001</c:v>
                </c:pt>
                <c:pt idx="120">
                  <c:v>0.12000000000000001</c:v>
                </c:pt>
                <c:pt idx="121">
                  <c:v>0.12100000000000001</c:v>
                </c:pt>
                <c:pt idx="122">
                  <c:v>0.12200000000000001</c:v>
                </c:pt>
                <c:pt idx="123">
                  <c:v>0.12300000000000001</c:v>
                </c:pt>
                <c:pt idx="124">
                  <c:v>0.12400000000000001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0.12899999999999998</c:v>
                </c:pt>
                <c:pt idx="130">
                  <c:v>0.12999999999999998</c:v>
                </c:pt>
                <c:pt idx="131">
                  <c:v>0.13099999999999998</c:v>
                </c:pt>
                <c:pt idx="132">
                  <c:v>0.13199999999999998</c:v>
                </c:pt>
                <c:pt idx="133">
                  <c:v>0.13299999999999998</c:v>
                </c:pt>
                <c:pt idx="134">
                  <c:v>0.13399999999999998</c:v>
                </c:pt>
                <c:pt idx="135">
                  <c:v>0.13499999999999998</c:v>
                </c:pt>
                <c:pt idx="136">
                  <c:v>0.13599999999999998</c:v>
                </c:pt>
                <c:pt idx="137">
                  <c:v>0.13699999999999998</c:v>
                </c:pt>
                <c:pt idx="138">
                  <c:v>0.13799999999999998</c:v>
                </c:pt>
                <c:pt idx="139">
                  <c:v>0.13899999999999998</c:v>
                </c:pt>
                <c:pt idx="140">
                  <c:v>0.13999999999999999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0.15999999999999998</c:v>
                </c:pt>
                <c:pt idx="161">
                  <c:v>0.16099999999999998</c:v>
                </c:pt>
                <c:pt idx="162">
                  <c:v>0.16199999999999998</c:v>
                </c:pt>
                <c:pt idx="163">
                  <c:v>0.16299999999999998</c:v>
                </c:pt>
                <c:pt idx="164">
                  <c:v>0.16399999999999998</c:v>
                </c:pt>
                <c:pt idx="165">
                  <c:v>0.16499999999999998</c:v>
                </c:pt>
                <c:pt idx="166">
                  <c:v>0.16599999999999998</c:v>
                </c:pt>
                <c:pt idx="167">
                  <c:v>0.16699999999999998</c:v>
                </c:pt>
                <c:pt idx="168">
                  <c:v>0.16799999999999998</c:v>
                </c:pt>
                <c:pt idx="169">
                  <c:v>0.16899999999999998</c:v>
                </c:pt>
              </c:numCache>
            </c:numRef>
          </c:xVal>
          <c:yVal>
            <c:numRef>
              <c:f>'h=2cm'!$F$16:$F$185</c:f>
              <c:numCache>
                <c:formatCode>General</c:formatCode>
                <c:ptCount val="170"/>
                <c:pt idx="0">
                  <c:v>-0.10302850266297101</c:v>
                </c:pt>
                <c:pt idx="1">
                  <c:v>7.1804301442930001E-3</c:v>
                </c:pt>
                <c:pt idx="2">
                  <c:v>0.220651854913165</c:v>
                </c:pt>
                <c:pt idx="3">
                  <c:v>0.55917504666140105</c:v>
                </c:pt>
                <c:pt idx="4">
                  <c:v>1.0372678577141501</c:v>
                </c:pt>
                <c:pt idx="5">
                  <c:v>1.6585947567574699</c:v>
                </c:pt>
                <c:pt idx="6">
                  <c:v>2.4133727733142099</c:v>
                </c:pt>
                <c:pt idx="7">
                  <c:v>3.2773400397946499</c:v>
                </c:pt>
                <c:pt idx="8">
                  <c:v>4.2126621395871604</c:v>
                </c:pt>
                <c:pt idx="9">
                  <c:v>5.1708677868898603</c:v>
                </c:pt>
                <c:pt idx="10">
                  <c:v>6.0975809976688602</c:v>
                </c:pt>
                <c:pt idx="11">
                  <c:v>6.9385052761294403</c:v>
                </c:pt>
                <c:pt idx="12">
                  <c:v>7.6458708262992401</c:v>
                </c:pt>
                <c:pt idx="13">
                  <c:v>8.1844242759257995</c:v>
                </c:pt>
                <c:pt idx="14">
                  <c:v>8.5360508217530207</c:v>
                </c:pt>
                <c:pt idx="15">
                  <c:v>8.7022773008797394</c:v>
                </c:pt>
                <c:pt idx="16">
                  <c:v>8.7041928769252497</c:v>
                </c:pt>
                <c:pt idx="17">
                  <c:v>8.5797005144295895</c:v>
                </c:pt>
                <c:pt idx="18">
                  <c:v>8.3784193073551307</c:v>
                </c:pt>
                <c:pt idx="19">
                  <c:v>8.15492969357547</c:v>
                </c:pt>
                <c:pt idx="20">
                  <c:v>7.9613286069543001</c:v>
                </c:pt>
                <c:pt idx="21">
                  <c:v>7.84019154100113</c:v>
                </c:pt>
                <c:pt idx="22">
                  <c:v>7.8189975852441496</c:v>
                </c:pt>
                <c:pt idx="23">
                  <c:v>7.9068634411272898</c:v>
                </c:pt>
                <c:pt idx="24">
                  <c:v>8.0940828931561608</c:v>
                </c:pt>
                <c:pt idx="25">
                  <c:v>8.3545326829693192</c:v>
                </c:pt>
                <c:pt idx="26">
                  <c:v>8.6505532316404103</c:v>
                </c:pt>
                <c:pt idx="27">
                  <c:v>8.9395166464667497</c:v>
                </c:pt>
                <c:pt idx="28">
                  <c:v>9.1810207245361095</c:v>
                </c:pt>
                <c:pt idx="29">
                  <c:v>9.3435432155138898</c:v>
                </c:pt>
                <c:pt idx="30">
                  <c:v>9.4094753797409894</c:v>
                </c:pt>
                <c:pt idx="31">
                  <c:v>9.3777168877266792</c:v>
                </c:pt>
                <c:pt idx="32">
                  <c:v>9.2634146227604504</c:v>
                </c:pt>
                <c:pt idx="33">
                  <c:v>9.0949016866307097</c:v>
                </c:pt>
                <c:pt idx="34">
                  <c:v>8.9083622887732901</c:v>
                </c:pt>
                <c:pt idx="35">
                  <c:v>8.7411350254831603</c:v>
                </c:pt>
                <c:pt idx="36">
                  <c:v>8.6248055483760204</c:v>
                </c:pt>
                <c:pt idx="37">
                  <c:v>8.5792876236285007</c:v>
                </c:pt>
                <c:pt idx="38">
                  <c:v>8.6089380326601095</c:v>
                </c:pt>
                <c:pt idx="39">
                  <c:v>8.7014181054452795</c:v>
                </c:pt>
                <c:pt idx="40">
                  <c:v>8.8295557215105607</c:v>
                </c:pt>
                <c:pt idx="41">
                  <c:v>8.9559512695096508</c:v>
                </c:pt>
                <c:pt idx="42">
                  <c:v>9.0395942166655594</c:v>
                </c:pt>
                <c:pt idx="43">
                  <c:v>9.0433944802972803</c:v>
                </c:pt>
                <c:pt idx="44">
                  <c:v>8.94134798918234</c:v>
                </c:pt>
                <c:pt idx="45">
                  <c:v>8.7240834480759606</c:v>
                </c:pt>
                <c:pt idx="46">
                  <c:v>8.4017773068103008</c:v>
                </c:pt>
                <c:pt idx="47">
                  <c:v>8.0038407202121498</c:v>
                </c:pt>
                <c:pt idx="48">
                  <c:v>7.5753100437248602</c:v>
                </c:pt>
                <c:pt idx="49">
                  <c:v>7.17042543133328</c:v>
                </c:pt>
                <c:pt idx="50">
                  <c:v>6.8443686507080299</c:v>
                </c:pt>
                <c:pt idx="51">
                  <c:v>6.6444686584428201</c:v>
                </c:pt>
                <c:pt idx="52">
                  <c:v>6.6023121122146797</c:v>
                </c:pt>
                <c:pt idx="53">
                  <c:v>6.72808946936859</c:v>
                </c:pt>
                <c:pt idx="54">
                  <c:v>7.0081775865473697</c:v>
                </c:pt>
                <c:pt idx="55">
                  <c:v>7.4064558473200801</c:v>
                </c:pt>
                <c:pt idx="56">
                  <c:v>7.8692536052609698</c:v>
                </c:pt>
                <c:pt idx="57">
                  <c:v>8.3332283081343803</c:v>
                </c:pt>
                <c:pt idx="58">
                  <c:v>8.7349741585506795</c:v>
                </c:pt>
                <c:pt idx="59">
                  <c:v>9.0208445619642301</c:v>
                </c:pt>
                <c:pt idx="60">
                  <c:v>9.1553938238160804</c:v>
                </c:pt>
                <c:pt idx="61">
                  <c:v>9.1270227809030509</c:v>
                </c:pt>
                <c:pt idx="62">
                  <c:v>8.94982613643697</c:v>
                </c:pt>
                <c:pt idx="63">
                  <c:v>8.6612247492532894</c:v>
                </c:pt>
                <c:pt idx="64">
                  <c:v>8.3156335272977504</c:v>
                </c:pt>
                <c:pt idx="65">
                  <c:v>7.9750595386832703</c:v>
                </c:pt>
                <c:pt idx="66">
                  <c:v>7.6980419854261699</c:v>
                </c:pt>
                <c:pt idx="67">
                  <c:v>7.52865081035503</c:v>
                </c:pt>
                <c:pt idx="68">
                  <c:v>7.48730135725972</c:v>
                </c:pt>
                <c:pt idx="69">
                  <c:v>7.5649073556191002</c:v>
                </c:pt>
                <c:pt idx="70">
                  <c:v>7.7214158013420002</c:v>
                </c:pt>
                <c:pt idx="71">
                  <c:v>7.8891162409733298</c:v>
                </c:pt>
                <c:pt idx="72">
                  <c:v>7.98039277170981</c:v>
                </c:pt>
                <c:pt idx="73">
                  <c:v>7.89890156423367</c:v>
                </c:pt>
                <c:pt idx="74">
                  <c:v>7.5526167343503703</c:v>
                </c:pt>
                <c:pt idx="75">
                  <c:v>6.8668778911641404</c:v>
                </c:pt>
                <c:pt idx="76">
                  <c:v>5.7955432527131396</c:v>
                </c:pt>
                <c:pt idx="77">
                  <c:v>4.3286090967459296</c:v>
                </c:pt>
                <c:pt idx="78">
                  <c:v>2.4951613209448502</c:v>
                </c:pt>
                <c:pt idx="79">
                  <c:v>0.36120132325834198</c:v>
                </c:pt>
                <c:pt idx="80">
                  <c:v>-1.9773669284117701</c:v>
                </c:pt>
                <c:pt idx="81">
                  <c:v>-4.4056024155150197</c:v>
                </c:pt>
                <c:pt idx="82">
                  <c:v>-6.80271097569885</c:v>
                </c:pt>
                <c:pt idx="83">
                  <c:v>-9.0556988465486707</c:v>
                </c:pt>
                <c:pt idx="84">
                  <c:v>-11.0716113435134</c:v>
                </c:pt>
                <c:pt idx="85">
                  <c:v>-12.7867170717417</c:v>
                </c:pt>
                <c:pt idx="86">
                  <c:v>-14.171482076795099</c:v>
                </c:pt>
                <c:pt idx="87">
                  <c:v>-15.2308234461998</c:v>
                </c:pt>
                <c:pt idx="88">
                  <c:v>-15.999836292693599</c:v>
                </c:pt>
                <c:pt idx="89">
                  <c:v>-16.535842500124598</c:v>
                </c:pt>
                <c:pt idx="90">
                  <c:v>-16.908114624756202</c:v>
                </c:pt>
                <c:pt idx="91">
                  <c:v>-17.186909793657801</c:v>
                </c:pt>
                <c:pt idx="92">
                  <c:v>-17.433468847723098</c:v>
                </c:pt>
                <c:pt idx="93">
                  <c:v>-17.692399807566101</c:v>
                </c:pt>
                <c:pt idx="94">
                  <c:v>-17.987416939974</c:v>
                </c:pt>
                <c:pt idx="95">
                  <c:v>-18.320824762885099</c:v>
                </c:pt>
                <c:pt idx="96">
                  <c:v>-18.6765172624923</c:v>
                </c:pt>
                <c:pt idx="97">
                  <c:v>-19.025706986715399</c:v>
                </c:pt>
                <c:pt idx="98">
                  <c:v>-19.334194395508501</c:v>
                </c:pt>
                <c:pt idx="99">
                  <c:v>-19.5697960970286</c:v>
                </c:pt>
                <c:pt idx="100">
                  <c:v>-19.7085965140678</c:v>
                </c:pt>
                <c:pt idx="101">
                  <c:v>-19.7389567702389</c:v>
                </c:pt>
                <c:pt idx="102">
                  <c:v>-19.662656428596801</c:v>
                </c:pt>
                <c:pt idx="103">
                  <c:v>-19.4930799916187</c:v>
                </c:pt>
                <c:pt idx="104">
                  <c:v>-19.250898484854801</c:v>
                </c:pt>
                <c:pt idx="105">
                  <c:v>-18.958145982550999</c:v>
                </c:pt>
                <c:pt idx="106">
                  <c:v>-18.631876834662101</c:v>
                </c:pt>
                <c:pt idx="107">
                  <c:v>-18.2786652162407</c:v>
                </c:pt>
                <c:pt idx="108">
                  <c:v>-17.891063665650499</c:v>
                </c:pt>
                <c:pt idx="109">
                  <c:v>-17.446797686381</c:v>
                </c:pt>
                <c:pt idx="110">
                  <c:v>-16.910997632399798</c:v>
                </c:pt>
                <c:pt idx="111">
                  <c:v>-16.2412375586085</c:v>
                </c:pt>
                <c:pt idx="112">
                  <c:v>-15.394652766350299</c:v>
                </c:pt>
                <c:pt idx="113">
                  <c:v>-14.3360265888131</c:v>
                </c:pt>
                <c:pt idx="114">
                  <c:v>-13.0455360208685</c:v>
                </c:pt>
                <c:pt idx="115">
                  <c:v>-11.5248586522398</c:v>
                </c:pt>
                <c:pt idx="116">
                  <c:v>-9.8005684192986795</c:v>
                </c:pt>
                <c:pt idx="117">
                  <c:v>-7.9241488008832297</c:v>
                </c:pt>
                <c:pt idx="118">
                  <c:v>-5.9684647564974398</c:v>
                </c:pt>
                <c:pt idx="119">
                  <c:v>-4.0210768577095797</c:v>
                </c:pt>
                <c:pt idx="120">
                  <c:v>-2.1752664875504202</c:v>
                </c:pt>
                <c:pt idx="121">
                  <c:v>-0.51999329885279</c:v>
                </c:pt>
                <c:pt idx="122">
                  <c:v>0.869829061812044</c:v>
                </c:pt>
                <c:pt idx="123">
                  <c:v>1.9413996334892301</c:v>
                </c:pt>
                <c:pt idx="124">
                  <c:v>2.6693482821724901</c:v>
                </c:pt>
                <c:pt idx="125">
                  <c:v>3.0576230626217802</c:v>
                </c:pt>
                <c:pt idx="126">
                  <c:v>3.1377677354456699</c:v>
                </c:pt>
                <c:pt idx="127">
                  <c:v>2.96392875182072</c:v>
                </c:pt>
                <c:pt idx="128">
                  <c:v>2.6053847971685</c:v>
                </c:pt>
                <c:pt idx="129">
                  <c:v>2.1377135469522499</c:v>
                </c:pt>
                <c:pt idx="130">
                  <c:v>1.6338546333528601</c:v>
                </c:pt>
                <c:pt idx="131">
                  <c:v>1.15627909725094</c:v>
                </c:pt>
                <c:pt idx="132">
                  <c:v>0.751248748730724</c:v>
                </c:pt>
                <c:pt idx="133">
                  <c:v>0.44578625459389498</c:v>
                </c:pt>
                <c:pt idx="134">
                  <c:v>0.24754051863220999</c:v>
                </c:pt>
                <c:pt idx="135">
                  <c:v>0.14729320598792101</c:v>
                </c:pt>
                <c:pt idx="136">
                  <c:v>0.12347958011441</c:v>
                </c:pt>
                <c:pt idx="137">
                  <c:v>0.147845036871327</c:v>
                </c:pt>
                <c:pt idx="138">
                  <c:v>0.19126075633956199</c:v>
                </c:pt>
                <c:pt idx="139">
                  <c:v>0.22878430284381099</c:v>
                </c:pt>
                <c:pt idx="140">
                  <c:v>0.24325405378595999</c:v>
                </c:pt>
                <c:pt idx="141">
                  <c:v>0.22700842093246301</c:v>
                </c:pt>
                <c:pt idx="142">
                  <c:v>0.18166632621435799</c:v>
                </c:pt>
                <c:pt idx="143">
                  <c:v>0.116234556743974</c:v>
                </c:pt>
                <c:pt idx="144">
                  <c:v>4.4066727737154102E-2</c:v>
                </c:pt>
                <c:pt idx="145">
                  <c:v>-2.06513421543797E-2</c:v>
                </c:pt>
                <c:pt idx="146">
                  <c:v>-6.6192340937171995E-2</c:v>
                </c:pt>
                <c:pt idx="147">
                  <c:v>-8.5757051603269893E-2</c:v>
                </c:pt>
                <c:pt idx="148">
                  <c:v>-7.8723633740729299E-2</c:v>
                </c:pt>
                <c:pt idx="149">
                  <c:v>-5.0532380212374398E-2</c:v>
                </c:pt>
                <c:pt idx="150">
                  <c:v>-1.13251570482808E-2</c:v>
                </c:pt>
                <c:pt idx="151">
                  <c:v>2.6316740220165499E-2</c:v>
                </c:pt>
                <c:pt idx="152">
                  <c:v>5.0044929657767599E-2</c:v>
                </c:pt>
                <c:pt idx="153">
                  <c:v>5.02866308580577E-2</c:v>
                </c:pt>
                <c:pt idx="154">
                  <c:v>2.21719333131454E-2</c:v>
                </c:pt>
                <c:pt idx="155">
                  <c:v>-3.3498784410859302E-2</c:v>
                </c:pt>
                <c:pt idx="156">
                  <c:v>-0.110393586190651</c:v>
                </c:pt>
                <c:pt idx="157">
                  <c:v>-0.197824679661325</c:v>
                </c:pt>
                <c:pt idx="158">
                  <c:v>-0.28269994651972002</c:v>
                </c:pt>
                <c:pt idx="159">
                  <c:v>-0.35185548793506299</c:v>
                </c:pt>
                <c:pt idx="160">
                  <c:v>-0.394321453225362</c:v>
                </c:pt>
                <c:pt idx="161">
                  <c:v>-0.40310769875937502</c:v>
                </c:pt>
                <c:pt idx="162">
                  <c:v>-0.3762070540877</c:v>
                </c:pt>
                <c:pt idx="163">
                  <c:v>-0.31667767697568799</c:v>
                </c:pt>
                <c:pt idx="164">
                  <c:v>-0.231848498459959</c:v>
                </c:pt>
                <c:pt idx="165">
                  <c:v>-0.13185690195422001</c:v>
                </c:pt>
                <c:pt idx="166">
                  <c:v>-2.7843810656763099E-2</c:v>
                </c:pt>
                <c:pt idx="167">
                  <c:v>6.9822994137280506E-2</c:v>
                </c:pt>
                <c:pt idx="168">
                  <c:v>0.152958115932564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4E-4124-BF1C-1DF1C691CFA5}"/>
            </c:ext>
          </c:extLst>
        </c:ser>
        <c:ser>
          <c:idx val="1"/>
          <c:order val="1"/>
          <c:tx>
            <c:v>FFP-2-2</c:v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'h=2cm'!$H$18:$H$196</c:f>
              <c:numCache>
                <c:formatCode>General</c:formatCode>
                <c:ptCount val="179"/>
                <c:pt idx="0">
                  <c:v>0</c:v>
                </c:pt>
                <c:pt idx="1">
                  <c:v>9.9999999999999915E-4</c:v>
                </c:pt>
                <c:pt idx="2">
                  <c:v>2E-3</c:v>
                </c:pt>
                <c:pt idx="3">
                  <c:v>3.0000000000000009E-3</c:v>
                </c:pt>
                <c:pt idx="4">
                  <c:v>3.9999999999999983E-3</c:v>
                </c:pt>
                <c:pt idx="5">
                  <c:v>4.9999999999999992E-3</c:v>
                </c:pt>
                <c:pt idx="6">
                  <c:v>6.0000000000000001E-3</c:v>
                </c:pt>
                <c:pt idx="7">
                  <c:v>7.000000000000001E-3</c:v>
                </c:pt>
                <c:pt idx="8">
                  <c:v>7.9999999999999984E-3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1.1000000000000001E-2</c:v>
                </c:pt>
                <c:pt idx="12">
                  <c:v>1.1999999999999999E-2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1.5000000000000001E-2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1.8000000000000002E-2</c:v>
                </c:pt>
                <c:pt idx="19">
                  <c:v>1.9000000000000003E-2</c:v>
                </c:pt>
                <c:pt idx="20">
                  <c:v>2.0000000000000004E-2</c:v>
                </c:pt>
                <c:pt idx="21">
                  <c:v>2.1000000000000005E-2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2.6000000000000002E-2</c:v>
                </c:pt>
                <c:pt idx="27">
                  <c:v>2.7000000000000003E-2</c:v>
                </c:pt>
                <c:pt idx="28">
                  <c:v>2.8000000000000004E-2</c:v>
                </c:pt>
                <c:pt idx="29">
                  <c:v>2.8999999999999998E-2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3.6000000000000004E-2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4.3000000000000003E-2</c:v>
                </c:pt>
                <c:pt idx="44">
                  <c:v>4.4000000000000004E-2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4.7000000000000104E-2</c:v>
                </c:pt>
                <c:pt idx="48">
                  <c:v>4.8000000000000098E-2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5.1000000000000004E-2</c:v>
                </c:pt>
                <c:pt idx="52">
                  <c:v>5.2000000000000005E-2</c:v>
                </c:pt>
                <c:pt idx="53">
                  <c:v>5.3000000000000103E-2</c:v>
                </c:pt>
                <c:pt idx="54">
                  <c:v>5.4000000000000103E-2</c:v>
                </c:pt>
                <c:pt idx="55">
                  <c:v>5.5000000000000104E-2</c:v>
                </c:pt>
                <c:pt idx="56">
                  <c:v>5.6000000000000105E-2</c:v>
                </c:pt>
                <c:pt idx="57">
                  <c:v>5.7000000000000106E-2</c:v>
                </c:pt>
                <c:pt idx="58">
                  <c:v>5.8000000000000107E-2</c:v>
                </c:pt>
                <c:pt idx="59">
                  <c:v>5.9000000000000108E-2</c:v>
                </c:pt>
                <c:pt idx="60">
                  <c:v>6.0000000000000095E-2</c:v>
                </c:pt>
                <c:pt idx="61">
                  <c:v>6.1000000000000096E-2</c:v>
                </c:pt>
                <c:pt idx="62">
                  <c:v>6.2000000000000097E-2</c:v>
                </c:pt>
                <c:pt idx="63">
                  <c:v>6.3000000000000098E-2</c:v>
                </c:pt>
                <c:pt idx="64">
                  <c:v>6.4000000000000098E-2</c:v>
                </c:pt>
                <c:pt idx="65">
                  <c:v>6.5000000000000099E-2</c:v>
                </c:pt>
                <c:pt idx="66">
                  <c:v>6.60000000000001E-2</c:v>
                </c:pt>
                <c:pt idx="67">
                  <c:v>6.7000000000000101E-2</c:v>
                </c:pt>
                <c:pt idx="68">
                  <c:v>6.8000000000000102E-2</c:v>
                </c:pt>
                <c:pt idx="69">
                  <c:v>6.9000000000000103E-2</c:v>
                </c:pt>
                <c:pt idx="70">
                  <c:v>7.0000000000000104E-2</c:v>
                </c:pt>
                <c:pt idx="71">
                  <c:v>7.1000000000000105E-2</c:v>
                </c:pt>
                <c:pt idx="72">
                  <c:v>7.2000000000000106E-2</c:v>
                </c:pt>
                <c:pt idx="73">
                  <c:v>7.3000000000000106E-2</c:v>
                </c:pt>
                <c:pt idx="74">
                  <c:v>7.4000000000000107E-2</c:v>
                </c:pt>
                <c:pt idx="75">
                  <c:v>7.5000000000000108E-2</c:v>
                </c:pt>
                <c:pt idx="76">
                  <c:v>7.6000000000000095E-2</c:v>
                </c:pt>
                <c:pt idx="77">
                  <c:v>7.7000000000000096E-2</c:v>
                </c:pt>
                <c:pt idx="78">
                  <c:v>7.8000000000000097E-2</c:v>
                </c:pt>
                <c:pt idx="79">
                  <c:v>7.9000000000000098E-2</c:v>
                </c:pt>
                <c:pt idx="80">
                  <c:v>8.0000000000000099E-2</c:v>
                </c:pt>
                <c:pt idx="81">
                  <c:v>8.10000000000001E-2</c:v>
                </c:pt>
                <c:pt idx="82">
                  <c:v>8.2000000000000101E-2</c:v>
                </c:pt>
                <c:pt idx="83">
                  <c:v>8.3000000000000101E-2</c:v>
                </c:pt>
                <c:pt idx="84">
                  <c:v>8.4000000000000102E-2</c:v>
                </c:pt>
                <c:pt idx="85">
                  <c:v>8.5000000000000103E-2</c:v>
                </c:pt>
                <c:pt idx="86">
                  <c:v>8.6000000000000007E-2</c:v>
                </c:pt>
                <c:pt idx="87">
                  <c:v>8.7000000000000008E-2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0.10200000000000001</c:v>
                </c:pt>
                <c:pt idx="103">
                  <c:v>0.10300000000000001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0.11800000000000001</c:v>
                </c:pt>
                <c:pt idx="119">
                  <c:v>0.11900000000000001</c:v>
                </c:pt>
                <c:pt idx="120">
                  <c:v>0.12000000000000001</c:v>
                </c:pt>
                <c:pt idx="121">
                  <c:v>0.12100000000000001</c:v>
                </c:pt>
                <c:pt idx="122">
                  <c:v>0.12200000000000001</c:v>
                </c:pt>
                <c:pt idx="123">
                  <c:v>0.12300000000000001</c:v>
                </c:pt>
                <c:pt idx="124">
                  <c:v>0.12400000000000001</c:v>
                </c:pt>
                <c:pt idx="125">
                  <c:v>0.125</c:v>
                </c:pt>
                <c:pt idx="126">
                  <c:v>0.126</c:v>
                </c:pt>
                <c:pt idx="127">
                  <c:v>0.12699999999999997</c:v>
                </c:pt>
                <c:pt idx="128">
                  <c:v>0.12799999999999997</c:v>
                </c:pt>
                <c:pt idx="129">
                  <c:v>0.12899999999999998</c:v>
                </c:pt>
                <c:pt idx="130">
                  <c:v>0.12999999999999998</c:v>
                </c:pt>
                <c:pt idx="131">
                  <c:v>0.13099999999999998</c:v>
                </c:pt>
                <c:pt idx="132">
                  <c:v>0.13199999999999998</c:v>
                </c:pt>
                <c:pt idx="133">
                  <c:v>0.13299999999999998</c:v>
                </c:pt>
                <c:pt idx="134">
                  <c:v>0.13399999999999998</c:v>
                </c:pt>
                <c:pt idx="135">
                  <c:v>0.13499999999999998</c:v>
                </c:pt>
                <c:pt idx="136">
                  <c:v>0.13599999999999998</c:v>
                </c:pt>
                <c:pt idx="137">
                  <c:v>0.13699999999999998</c:v>
                </c:pt>
                <c:pt idx="138">
                  <c:v>0.13799999999999998</c:v>
                </c:pt>
                <c:pt idx="139">
                  <c:v>0.13899999999999998</c:v>
                </c:pt>
                <c:pt idx="140">
                  <c:v>0.13999999999999999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0.15799999999999997</c:v>
                </c:pt>
                <c:pt idx="159">
                  <c:v>0.15899999999999997</c:v>
                </c:pt>
                <c:pt idx="160">
                  <c:v>0.15999999999999998</c:v>
                </c:pt>
                <c:pt idx="161">
                  <c:v>0.16099999999999998</c:v>
                </c:pt>
                <c:pt idx="162">
                  <c:v>0.16199999999999998</c:v>
                </c:pt>
                <c:pt idx="163">
                  <c:v>0.16299999999999998</c:v>
                </c:pt>
                <c:pt idx="164">
                  <c:v>0.16399999999999998</c:v>
                </c:pt>
                <c:pt idx="165">
                  <c:v>0.16499999999999998</c:v>
                </c:pt>
                <c:pt idx="166">
                  <c:v>0.16599999999999998</c:v>
                </c:pt>
                <c:pt idx="167">
                  <c:v>0.16699999999999998</c:v>
                </c:pt>
                <c:pt idx="168">
                  <c:v>0.16799999999999998</c:v>
                </c:pt>
                <c:pt idx="169">
                  <c:v>0.16899999999999998</c:v>
                </c:pt>
                <c:pt idx="170">
                  <c:v>0.16999999999999998</c:v>
                </c:pt>
                <c:pt idx="171">
                  <c:v>0.17099999999999999</c:v>
                </c:pt>
                <c:pt idx="172">
                  <c:v>0.17199999999999999</c:v>
                </c:pt>
                <c:pt idx="173">
                  <c:v>0.17299999999999999</c:v>
                </c:pt>
                <c:pt idx="174">
                  <c:v>0.17399999999999999</c:v>
                </c:pt>
                <c:pt idx="175">
                  <c:v>0.17499999999999999</c:v>
                </c:pt>
                <c:pt idx="176">
                  <c:v>0.17599999999999999</c:v>
                </c:pt>
                <c:pt idx="177">
                  <c:v>0.17699999999999999</c:v>
                </c:pt>
                <c:pt idx="178">
                  <c:v>0.17799999999999999</c:v>
                </c:pt>
              </c:numCache>
            </c:numRef>
          </c:xVal>
          <c:yVal>
            <c:numRef>
              <c:f>'h=2cm'!$L$18:$L$196</c:f>
              <c:numCache>
                <c:formatCode>General</c:formatCode>
                <c:ptCount val="179"/>
                <c:pt idx="0">
                  <c:v>-0.23816914063347799</c:v>
                </c:pt>
                <c:pt idx="1">
                  <c:v>3.8138325283102202E-2</c:v>
                </c:pt>
                <c:pt idx="2">
                  <c:v>0.46685013348852999</c:v>
                </c:pt>
                <c:pt idx="3">
                  <c:v>1.0315201273667001</c:v>
                </c:pt>
                <c:pt idx="4">
                  <c:v>1.7008836544330701</c:v>
                </c:pt>
                <c:pt idx="5">
                  <c:v>2.4347018966914602</c:v>
                </c:pt>
                <c:pt idx="6">
                  <c:v>3.1906991673109801</c:v>
                </c:pt>
                <c:pt idx="7">
                  <c:v>3.93119426628011</c:v>
                </c:pt>
                <c:pt idx="8">
                  <c:v>4.6281713069916997</c:v>
                </c:pt>
                <c:pt idx="9">
                  <c:v>5.2659291412577902</c:v>
                </c:pt>
                <c:pt idx="10">
                  <c:v>5.8409997047162596</c:v>
                </c:pt>
                <c:pt idx="11">
                  <c:v>6.35961258352771</c:v>
                </c:pt>
                <c:pt idx="12">
                  <c:v>6.8334808545884096</c:v>
                </c:pt>
                <c:pt idx="13">
                  <c:v>7.2749899506364599</c:v>
                </c:pt>
                <c:pt idx="14">
                  <c:v>7.6929292597993797</c:v>
                </c:pt>
                <c:pt idx="15">
                  <c:v>8.0897128986781706</c:v>
                </c:pt>
                <c:pt idx="16">
                  <c:v>8.4606433396015301</c:v>
                </c:pt>
                <c:pt idx="17">
                  <c:v>8.7952727258389203</c:v>
                </c:pt>
                <c:pt idx="18">
                  <c:v>9.0804255728884602</c:v>
                </c:pt>
                <c:pt idx="19">
                  <c:v>9.3040721011879395</c:v>
                </c:pt>
                <c:pt idx="20">
                  <c:v>9.4590641257106096</c:v>
                </c:pt>
                <c:pt idx="21">
                  <c:v>9.5458001069492102</c:v>
                </c:pt>
                <c:pt idx="22">
                  <c:v>9.5731551015168606</c:v>
                </c:pt>
                <c:pt idx="23">
                  <c:v>9.5574297434594104</c:v>
                </c:pt>
                <c:pt idx="24">
                  <c:v>9.5195423627006406</c:v>
                </c:pt>
                <c:pt idx="25">
                  <c:v>9.4811019027621306</c:v>
                </c:pt>
                <c:pt idx="26">
                  <c:v>9.4602623306487796</c:v>
                </c:pt>
                <c:pt idx="27">
                  <c:v>9.4683124785132904</c:v>
                </c:pt>
                <c:pt idx="28">
                  <c:v>9.5077873870130194</c:v>
                </c:pt>
                <c:pt idx="29">
                  <c:v>9.5725371830507093</c:v>
                </c:pt>
                <c:pt idx="30">
                  <c:v>9.6497376811856306</c:v>
                </c:pt>
                <c:pt idx="31">
                  <c:v>9.7233768997525303</c:v>
                </c:pt>
                <c:pt idx="32">
                  <c:v>9.77840710374109</c:v>
                </c:pt>
                <c:pt idx="33">
                  <c:v>9.8045928872397603</c:v>
                </c:pt>
                <c:pt idx="34">
                  <c:v>9.7991504442134492</c:v>
                </c:pt>
                <c:pt idx="35">
                  <c:v>9.7675489601734302</c:v>
                </c:pt>
                <c:pt idx="36">
                  <c:v>9.7222708694745208</c:v>
                </c:pt>
                <c:pt idx="37">
                  <c:v>9.6798071748392402</c:v>
                </c:pt>
                <c:pt idx="38">
                  <c:v>9.6565868492724505</c:v>
                </c:pt>
                <c:pt idx="39">
                  <c:v>9.6648062440072806</c:v>
                </c:pt>
                <c:pt idx="40">
                  <c:v>9.7091699185751796</c:v>
                </c:pt>
                <c:pt idx="41">
                  <c:v>9.7853623573506106</c:v>
                </c:pt>
                <c:pt idx="42">
                  <c:v>9.8806789134467898</c:v>
                </c:pt>
                <c:pt idx="43">
                  <c:v>9.9767393219894505</c:v>
                </c:pt>
                <c:pt idx="44">
                  <c:v>10.0537024953067</c:v>
                </c:pt>
                <c:pt idx="45">
                  <c:v>10.0950151294135</c:v>
                </c:pt>
                <c:pt idx="46">
                  <c:v>10.091554069112799</c:v>
                </c:pt>
                <c:pt idx="47">
                  <c:v>10.044113145171201</c:v>
                </c:pt>
                <c:pt idx="48">
                  <c:v>9.9635305669437706</c:v>
                </c:pt>
                <c:pt idx="49">
                  <c:v>9.8682852268104906</c:v>
                </c:pt>
                <c:pt idx="50">
                  <c:v>9.7799954936896896</c:v>
                </c:pt>
                <c:pt idx="51">
                  <c:v>9.7177955802049691</c:v>
                </c:pt>
                <c:pt idx="52">
                  <c:v>9.6929126197616799</c:v>
                </c:pt>
                <c:pt idx="53">
                  <c:v>9.7048288021104891</c:v>
                </c:pt>
                <c:pt idx="54">
                  <c:v>9.7401530639901193</c:v>
                </c:pt>
                <c:pt idx="55">
                  <c:v>9.77478175178131</c:v>
                </c:pt>
                <c:pt idx="56">
                  <c:v>9.7791993774503592</c:v>
                </c:pt>
                <c:pt idx="57">
                  <c:v>9.7260087618742403</c:v>
                </c:pt>
                <c:pt idx="58">
                  <c:v>9.5981520550318908</c:v>
                </c:pt>
                <c:pt idx="59">
                  <c:v>9.3959405219464198</c:v>
                </c:pt>
                <c:pt idx="60">
                  <c:v>9.1410509761160093</c:v>
                </c:pt>
                <c:pt idx="61">
                  <c:v>8.8760945072675099</c:v>
                </c:pt>
                <c:pt idx="62">
                  <c:v>8.6591578212785691</c:v>
                </c:pt>
                <c:pt idx="63">
                  <c:v>8.5537206819229503</c:v>
                </c:pt>
                <c:pt idx="64">
                  <c:v>8.6153727721689499</c:v>
                </c:pt>
                <c:pt idx="65">
                  <c:v>8.8775809578754998</c:v>
                </c:pt>
                <c:pt idx="66">
                  <c:v>9.3392095163108397</c:v>
                </c:pt>
                <c:pt idx="67">
                  <c:v>9.9564512848206999</c:v>
                </c:pt>
                <c:pt idx="68">
                  <c:v>10.6412585081475</c:v>
                </c:pt>
                <c:pt idx="69">
                  <c:v>11.2673424741742</c:v>
                </c:pt>
                <c:pt idx="70">
                  <c:v>11.683507983839201</c:v>
                </c:pt>
                <c:pt idx="71">
                  <c:v>11.7327342099349</c:v>
                </c:pt>
                <c:pt idx="72">
                  <c:v>11.2742617953714</c:v>
                </c:pt>
                <c:pt idx="73">
                  <c:v>10.2052250981355</c:v>
                </c:pt>
                <c:pt idx="74">
                  <c:v>8.4782346902615409</c:v>
                </c:pt>
                <c:pt idx="75">
                  <c:v>6.1118203412799899</c:v>
                </c:pt>
                <c:pt idx="76">
                  <c:v>3.1917221439755599</c:v>
                </c:pt>
                <c:pt idx="77">
                  <c:v>-0.137509131255098</c:v>
                </c:pt>
                <c:pt idx="78">
                  <c:v>-3.6895277551463002</c:v>
                </c:pt>
                <c:pt idx="79">
                  <c:v>-7.259285348303</c:v>
                </c:pt>
                <c:pt idx="80">
                  <c:v>-10.648612672407401</c:v>
                </c:pt>
                <c:pt idx="81">
                  <c:v>-13.690269843953599</c:v>
                </c:pt>
                <c:pt idx="82">
                  <c:v>-16.2667098665993</c:v>
                </c:pt>
                <c:pt idx="83">
                  <c:v>-18.320724121496099</c:v>
                </c:pt>
                <c:pt idx="84">
                  <c:v>-19.8565556502537</c:v>
                </c:pt>
                <c:pt idx="85">
                  <c:v>-20.931719731945201</c:v>
                </c:pt>
                <c:pt idx="86">
                  <c:v>-21.641359395575801</c:v>
                </c:pt>
                <c:pt idx="87">
                  <c:v>-22.098195837138501</c:v>
                </c:pt>
                <c:pt idx="88">
                  <c:v>-22.411786647435001</c:v>
                </c:pt>
                <c:pt idx="89">
                  <c:v>-22.670764062306599</c:v>
                </c:pt>
                <c:pt idx="90">
                  <c:v>-22.931008142736399</c:v>
                </c:pt>
                <c:pt idx="91">
                  <c:v>-23.2114609910568</c:v>
                </c:pt>
                <c:pt idx="92">
                  <c:v>-23.497753187310501</c:v>
                </c:pt>
                <c:pt idx="93">
                  <c:v>-23.752290989992499</c:v>
                </c:pt>
                <c:pt idx="94">
                  <c:v>-23.928236327786099</c:v>
                </c:pt>
                <c:pt idx="95">
                  <c:v>-23.984133674622001</c:v>
                </c:pt>
                <c:pt idx="96">
                  <c:v>-23.895924633444601</c:v>
                </c:pt>
                <c:pt idx="97">
                  <c:v>-23.663737775028402</c:v>
                </c:pt>
                <c:pt idx="98">
                  <c:v>-23.3120135878311</c:v>
                </c:pt>
                <c:pt idx="99">
                  <c:v>-22.882984523353301</c:v>
                </c:pt>
                <c:pt idx="100">
                  <c:v>-22.4249835195291</c:v>
                </c:pt>
                <c:pt idx="101">
                  <c:v>-21.978207519265901</c:v>
                </c:pt>
                <c:pt idx="102">
                  <c:v>-21.561180599964</c:v>
                </c:pt>
                <c:pt idx="103">
                  <c:v>-21.161114788299201</c:v>
                </c:pt>
                <c:pt idx="104">
                  <c:v>-20.7306569848243</c:v>
                </c:pt>
                <c:pt idx="105">
                  <c:v>-20.1922707240516</c:v>
                </c:pt>
                <c:pt idx="106">
                  <c:v>-19.449970993176201</c:v>
                </c:pt>
                <c:pt idx="107">
                  <c:v>-18.406608254895801</c:v>
                </c:pt>
                <c:pt idx="108">
                  <c:v>-16.983685264012301</c:v>
                </c:pt>
                <c:pt idx="109">
                  <c:v>-15.140031466429001</c:v>
                </c:pt>
                <c:pt idx="110">
                  <c:v>-12.885694170551201</c:v>
                </c:pt>
                <c:pt idx="111">
                  <c:v>-10.2881401789287</c:v>
                </c:pt>
                <c:pt idx="112">
                  <c:v>-7.4691683116235801</c:v>
                </c:pt>
                <c:pt idx="113">
                  <c:v>-4.5925734898614801</c:v>
                </c:pt>
                <c:pt idx="114">
                  <c:v>-1.84427240229935</c:v>
                </c:pt>
                <c:pt idx="115">
                  <c:v>0.59201279570051202</c:v>
                </c:pt>
                <c:pt idx="116">
                  <c:v>2.5595730610280998</c:v>
                </c:pt>
                <c:pt idx="117">
                  <c:v>3.9499525944756</c:v>
                </c:pt>
                <c:pt idx="118">
                  <c:v>4.71711871197338</c:v>
                </c:pt>
                <c:pt idx="119">
                  <c:v>4.8822801255724597</c:v>
                </c:pt>
                <c:pt idx="120">
                  <c:v>4.5286809469051796</c:v>
                </c:pt>
                <c:pt idx="121">
                  <c:v>3.78740891936254</c:v>
                </c:pt>
                <c:pt idx="122">
                  <c:v>2.8167585290691801</c:v>
                </c:pt>
                <c:pt idx="123">
                  <c:v>1.7787138325318099</c:v>
                </c:pt>
                <c:pt idx="124">
                  <c:v>0.81648576291651298</c:v>
                </c:pt>
                <c:pt idx="125">
                  <c:v>3.6702294621579298E-2</c:v>
                </c:pt>
                <c:pt idx="126">
                  <c:v>-0.50111302297462501</c:v>
                </c:pt>
                <c:pt idx="127">
                  <c:v>-0.78653391108355997</c:v>
                </c:pt>
                <c:pt idx="128">
                  <c:v>-0.85201362054704</c:v>
                </c:pt>
                <c:pt idx="129">
                  <c:v>-0.760203900483988</c:v>
                </c:pt>
                <c:pt idx="130">
                  <c:v>-0.58759928118177895</c:v>
                </c:pt>
                <c:pt idx="131">
                  <c:v>-0.40777104523868801</c:v>
                </c:pt>
                <c:pt idx="132">
                  <c:v>-0.277300742174038</c:v>
                </c:pt>
                <c:pt idx="133">
                  <c:v>-0.22679541007961601</c:v>
                </c:pt>
                <c:pt idx="134">
                  <c:v>-0.25823008901849498</c:v>
                </c:pt>
                <c:pt idx="135">
                  <c:v>-0.34855417771702202</c:v>
                </c:pt>
                <c:pt idx="136">
                  <c:v>-0.45827721694350398</c:v>
                </c:pt>
                <c:pt idx="137">
                  <c:v>-0.54284998008070295</c:v>
                </c:pt>
                <c:pt idx="138">
                  <c:v>-0.56423958583624401</c:v>
                </c:pt>
                <c:pt idx="139">
                  <c:v>-0.50022283854059602</c:v>
                </c:pt>
                <c:pt idx="140">
                  <c:v>-0.34954063939343299</c:v>
                </c:pt>
                <c:pt idx="141">
                  <c:v>-0.132022388936924</c:v>
                </c:pt>
                <c:pt idx="142">
                  <c:v>0.116106972170946</c:v>
                </c:pt>
                <c:pt idx="143">
                  <c:v>0.35051316895169299</c:v>
                </c:pt>
                <c:pt idx="144">
                  <c:v>0.52869199519308596</c:v>
                </c:pt>
                <c:pt idx="145">
                  <c:v>0.61933797002220303</c:v>
                </c:pt>
                <c:pt idx="146">
                  <c:v>0.60911054453370905</c:v>
                </c:pt>
                <c:pt idx="147">
                  <c:v>0.50537987303767795</c:v>
                </c:pt>
                <c:pt idx="148">
                  <c:v>0.334429734585109</c:v>
                </c:pt>
                <c:pt idx="149">
                  <c:v>0.135578695458068</c:v>
                </c:pt>
                <c:pt idx="150">
                  <c:v>-4.7455185223310201E-2</c:v>
                </c:pt>
                <c:pt idx="151">
                  <c:v>-0.17605364898364501</c:v>
                </c:pt>
                <c:pt idx="152">
                  <c:v>-0.225011426975507</c:v>
                </c:pt>
                <c:pt idx="153">
                  <c:v>-0.18789046707723001</c:v>
                </c:pt>
                <c:pt idx="154">
                  <c:v>-7.8289264367259997E-2</c:v>
                </c:pt>
                <c:pt idx="155">
                  <c:v>7.3222762297397104E-2</c:v>
                </c:pt>
                <c:pt idx="156">
                  <c:v>0.225837003631259</c:v>
                </c:pt>
                <c:pt idx="157">
                  <c:v>0.33746482259329702</c:v>
                </c:pt>
                <c:pt idx="158">
                  <c:v>0.37402325774331302</c:v>
                </c:pt>
                <c:pt idx="159">
                  <c:v>0.317084651928835</c:v>
                </c:pt>
                <c:pt idx="160">
                  <c:v>0.168275263754085</c:v>
                </c:pt>
                <c:pt idx="161">
                  <c:v>-5.0510762552872603E-2</c:v>
                </c:pt>
                <c:pt idx="162">
                  <c:v>-0.301144509486231</c:v>
                </c:pt>
                <c:pt idx="163">
                  <c:v>-0.53672529464289698</c:v>
                </c:pt>
                <c:pt idx="164">
                  <c:v>-0.71094967068512505</c:v>
                </c:pt>
                <c:pt idx="165">
                  <c:v>-0.78747275262789296</c:v>
                </c:pt>
                <c:pt idx="166">
                  <c:v>-0.74735301924286301</c:v>
                </c:pt>
                <c:pt idx="167">
                  <c:v>-0.59306710876825797</c:v>
                </c:pt>
                <c:pt idx="168">
                  <c:v>-0.34828313505827102</c:v>
                </c:pt>
                <c:pt idx="169">
                  <c:v>-5.3443864804700703E-2</c:v>
                </c:pt>
                <c:pt idx="170">
                  <c:v>0.24194252859827101</c:v>
                </c:pt>
                <c:pt idx="171">
                  <c:v>0.48874862027018101</c:v>
                </c:pt>
                <c:pt idx="172">
                  <c:v>0.64751802149535798</c:v>
                </c:pt>
                <c:pt idx="173">
                  <c:v>0.69575562781005795</c:v>
                </c:pt>
                <c:pt idx="174">
                  <c:v>0.63179428139464</c:v>
                </c:pt>
                <c:pt idx="175">
                  <c:v>0.47451767272549</c:v>
                </c:pt>
                <c:pt idx="176">
                  <c:v>0.25905978750082098</c:v>
                </c:pt>
                <c:pt idx="177">
                  <c:v>2.9407112165960699E-2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A4E-4124-BF1C-1DF1C691CFA5}"/>
            </c:ext>
          </c:extLst>
        </c:ser>
        <c:ser>
          <c:idx val="2"/>
          <c:order val="2"/>
          <c:tx>
            <c:v>FFP-2-3</c:v>
          </c:tx>
          <c:spPr>
            <a:ln w="127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xVal>
            <c:numRef>
              <c:f>'h=2cm'!$O$4:$O$170</c:f>
              <c:numCache>
                <c:formatCode>General</c:formatCode>
                <c:ptCount val="167"/>
                <c:pt idx="0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0.05</c:v>
                </c:pt>
                <c:pt idx="51">
                  <c:v>5.0999999999999997E-2</c:v>
                </c:pt>
                <c:pt idx="52">
                  <c:v>5.1999999999999998E-2</c:v>
                </c:pt>
                <c:pt idx="53">
                  <c:v>5.2999999999999999E-2</c:v>
                </c:pt>
                <c:pt idx="54">
                  <c:v>5.3999999999999999E-2</c:v>
                </c:pt>
                <c:pt idx="55">
                  <c:v>5.5E-2</c:v>
                </c:pt>
                <c:pt idx="56">
                  <c:v>5.6000000000000001E-2</c:v>
                </c:pt>
                <c:pt idx="57">
                  <c:v>5.7000000000000002E-2</c:v>
                </c:pt>
                <c:pt idx="58">
                  <c:v>5.8000000000000003E-2</c:v>
                </c:pt>
                <c:pt idx="59">
                  <c:v>5.8999999999999997E-2</c:v>
                </c:pt>
                <c:pt idx="60">
                  <c:v>0.06</c:v>
                </c:pt>
                <c:pt idx="61">
                  <c:v>6.1000000000000103E-2</c:v>
                </c:pt>
                <c:pt idx="62">
                  <c:v>6.2000000000000097E-2</c:v>
                </c:pt>
                <c:pt idx="63">
                  <c:v>6.3E-2</c:v>
                </c:pt>
                <c:pt idx="64">
                  <c:v>6.4000000000000001E-2</c:v>
                </c:pt>
                <c:pt idx="65">
                  <c:v>6.5000000000000002E-2</c:v>
                </c:pt>
                <c:pt idx="66">
                  <c:v>6.6000000000000003E-2</c:v>
                </c:pt>
                <c:pt idx="67">
                  <c:v>6.7000000000000101E-2</c:v>
                </c:pt>
                <c:pt idx="68">
                  <c:v>6.8000000000000102E-2</c:v>
                </c:pt>
                <c:pt idx="69">
                  <c:v>6.9000000000000103E-2</c:v>
                </c:pt>
                <c:pt idx="70">
                  <c:v>7.0000000000000104E-2</c:v>
                </c:pt>
                <c:pt idx="71">
                  <c:v>7.1000000000000105E-2</c:v>
                </c:pt>
                <c:pt idx="72">
                  <c:v>7.2000000000000106E-2</c:v>
                </c:pt>
                <c:pt idx="73">
                  <c:v>7.3000000000000106E-2</c:v>
                </c:pt>
                <c:pt idx="74">
                  <c:v>7.4000000000000093E-2</c:v>
                </c:pt>
                <c:pt idx="75">
                  <c:v>7.5000000000000094E-2</c:v>
                </c:pt>
                <c:pt idx="76">
                  <c:v>7.6000000000000095E-2</c:v>
                </c:pt>
                <c:pt idx="77">
                  <c:v>7.7000000000000096E-2</c:v>
                </c:pt>
                <c:pt idx="78">
                  <c:v>7.8000000000000097E-2</c:v>
                </c:pt>
                <c:pt idx="79">
                  <c:v>7.9000000000000098E-2</c:v>
                </c:pt>
                <c:pt idx="80">
                  <c:v>8.0000000000000099E-2</c:v>
                </c:pt>
                <c:pt idx="81">
                  <c:v>8.10000000000001E-2</c:v>
                </c:pt>
                <c:pt idx="82">
                  <c:v>8.2000000000000101E-2</c:v>
                </c:pt>
                <c:pt idx="83">
                  <c:v>8.3000000000000101E-2</c:v>
                </c:pt>
                <c:pt idx="84">
                  <c:v>8.4000000000000102E-2</c:v>
                </c:pt>
                <c:pt idx="85">
                  <c:v>8.5000000000000103E-2</c:v>
                </c:pt>
                <c:pt idx="86">
                  <c:v>8.6000000000000104E-2</c:v>
                </c:pt>
                <c:pt idx="87">
                  <c:v>8.7000000000000105E-2</c:v>
                </c:pt>
                <c:pt idx="88">
                  <c:v>8.8000000000000106E-2</c:v>
                </c:pt>
                <c:pt idx="89">
                  <c:v>8.9000000000000107E-2</c:v>
                </c:pt>
                <c:pt idx="90">
                  <c:v>9.0000000000000094E-2</c:v>
                </c:pt>
                <c:pt idx="91">
                  <c:v>9.1000000000000095E-2</c:v>
                </c:pt>
                <c:pt idx="92">
                  <c:v>9.2000000000000096E-2</c:v>
                </c:pt>
                <c:pt idx="93">
                  <c:v>9.3000000000000096E-2</c:v>
                </c:pt>
                <c:pt idx="94">
                  <c:v>9.4000000000000097E-2</c:v>
                </c:pt>
                <c:pt idx="95">
                  <c:v>9.5000000000000098E-2</c:v>
                </c:pt>
                <c:pt idx="96">
                  <c:v>9.6000000000000099E-2</c:v>
                </c:pt>
                <c:pt idx="97">
                  <c:v>9.70000000000001E-2</c:v>
                </c:pt>
                <c:pt idx="98">
                  <c:v>9.8000000000000101E-2</c:v>
                </c:pt>
                <c:pt idx="99">
                  <c:v>9.9000000000000102E-2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0.10199999999999999</c:v>
                </c:pt>
                <c:pt idx="103">
                  <c:v>0.10299999999999999</c:v>
                </c:pt>
                <c:pt idx="104">
                  <c:v>0.104</c:v>
                </c:pt>
                <c:pt idx="105">
                  <c:v>0.105</c:v>
                </c:pt>
                <c:pt idx="106">
                  <c:v>0.106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0.11799999999999999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0.14099999999999999</c:v>
                </c:pt>
                <c:pt idx="142">
                  <c:v>0.14199999999999999</c:v>
                </c:pt>
                <c:pt idx="143">
                  <c:v>0.14299999999999999</c:v>
                </c:pt>
                <c:pt idx="144">
                  <c:v>0.14399999999999999</c:v>
                </c:pt>
                <c:pt idx="145">
                  <c:v>0.14499999999999999</c:v>
                </c:pt>
                <c:pt idx="146">
                  <c:v>0.14599999999999999</c:v>
                </c:pt>
                <c:pt idx="147">
                  <c:v>0.14699999999999999</c:v>
                </c:pt>
                <c:pt idx="148">
                  <c:v>0.14799999999999999</c:v>
                </c:pt>
                <c:pt idx="149">
                  <c:v>0.14899999999999999</c:v>
                </c:pt>
                <c:pt idx="150">
                  <c:v>0.15</c:v>
                </c:pt>
                <c:pt idx="151">
                  <c:v>0.151</c:v>
                </c:pt>
                <c:pt idx="152">
                  <c:v>0.152</c:v>
                </c:pt>
                <c:pt idx="153">
                  <c:v>0.153</c:v>
                </c:pt>
                <c:pt idx="154">
                  <c:v>0.154</c:v>
                </c:pt>
                <c:pt idx="155">
                  <c:v>0.155</c:v>
                </c:pt>
                <c:pt idx="156">
                  <c:v>0.156</c:v>
                </c:pt>
                <c:pt idx="157">
                  <c:v>0.157</c:v>
                </c:pt>
                <c:pt idx="158">
                  <c:v>0.158</c:v>
                </c:pt>
                <c:pt idx="159">
                  <c:v>0.159</c:v>
                </c:pt>
                <c:pt idx="160">
                  <c:v>0.16</c:v>
                </c:pt>
                <c:pt idx="161">
                  <c:v>0.161</c:v>
                </c:pt>
                <c:pt idx="162">
                  <c:v>0.16200000000000001</c:v>
                </c:pt>
                <c:pt idx="163">
                  <c:v>0.16300000000000001</c:v>
                </c:pt>
                <c:pt idx="164">
                  <c:v>0.16400000000000001</c:v>
                </c:pt>
                <c:pt idx="165">
                  <c:v>0.16500000000000001</c:v>
                </c:pt>
                <c:pt idx="166">
                  <c:v>0.16600000000000001</c:v>
                </c:pt>
              </c:numCache>
            </c:numRef>
          </c:xVal>
          <c:yVal>
            <c:numRef>
              <c:f>'h=2cm'!$R$4:$R$170</c:f>
              <c:numCache>
                <c:formatCode>General</c:formatCode>
                <c:ptCount val="167"/>
                <c:pt idx="0">
                  <c:v>0</c:v>
                </c:pt>
                <c:pt idx="1">
                  <c:v>0.48956999145154501</c:v>
                </c:pt>
                <c:pt idx="2">
                  <c:v>1.0446917021914</c:v>
                </c:pt>
                <c:pt idx="3">
                  <c:v>1.88243335026043</c:v>
                </c:pt>
                <c:pt idx="4">
                  <c:v>2.9583984048070202</c:v>
                </c:pt>
                <c:pt idx="5">
                  <c:v>4.1932528854945401</c:v>
                </c:pt>
                <c:pt idx="6">
                  <c:v>5.4866406465528099</c:v>
                </c:pt>
                <c:pt idx="7">
                  <c:v>6.7343308492908598</c:v>
                </c:pt>
                <c:pt idx="8">
                  <c:v>7.8449979167936403</c:v>
                </c:pt>
                <c:pt idx="9">
                  <c:v>8.7533005717271397</c:v>
                </c:pt>
                <c:pt idx="10">
                  <c:v>9.4269191588790004</c:v>
                </c:pt>
                <c:pt idx="11">
                  <c:v>9.8666737781665699</c:v>
                </c:pt>
                <c:pt idx="12">
                  <c:v>10.1004231098334</c:v>
                </c:pt>
                <c:pt idx="13">
                  <c:v>10.1727642187281</c:v>
                </c:pt>
                <c:pt idx="14">
                  <c:v>10.1333201367092</c:v>
                </c:pt>
                <c:pt idx="15">
                  <c:v>10.026460440594001</c:v>
                </c:pt>
                <c:pt idx="16">
                  <c:v>9.8846718500801298</c:v>
                </c:pt>
                <c:pt idx="17">
                  <c:v>9.7266681036969604</c:v>
                </c:pt>
                <c:pt idx="18">
                  <c:v>9.5600035990665404</c:v>
                </c:pt>
                <c:pt idx="19">
                  <c:v>9.3867744577366405</c:v>
                </c:pt>
                <c:pt idx="20">
                  <c:v>9.2102480600261796</c:v>
                </c:pt>
                <c:pt idx="21">
                  <c:v>9.0401331887201</c:v>
                </c:pt>
                <c:pt idx="22">
                  <c:v>8.8947028789971903</c:v>
                </c:pt>
                <c:pt idx="23">
                  <c:v>8.7989645510042305</c:v>
                </c:pt>
                <c:pt idx="24">
                  <c:v>8.7792683094227204</c:v>
                </c:pt>
                <c:pt idx="25">
                  <c:v>8.8558328530948796</c:v>
                </c:pt>
                <c:pt idx="26">
                  <c:v>9.0353571127665706</c:v>
                </c:pt>
                <c:pt idx="27">
                  <c:v>9.3059864754514692</c:v>
                </c:pt>
                <c:pt idx="28">
                  <c:v>9.6363796166579192</c:v>
                </c:pt>
                <c:pt idx="29">
                  <c:v>9.9796022122584898</c:v>
                </c:pt>
                <c:pt idx="30">
                  <c:v>10.2813149992267</c:v>
                </c:pt>
                <c:pt idx="31">
                  <c:v>10.490550305768</c:v>
                </c:pt>
                <c:pt idx="32">
                  <c:v>10.570592392832999</c:v>
                </c:pt>
                <c:pt idx="33">
                  <c:v>10.507307334333399</c:v>
                </c:pt>
                <c:pt idx="34">
                  <c:v>10.3127714123115</c:v>
                </c:pt>
                <c:pt idx="35">
                  <c:v>10.023116708674801</c:v>
                </c:pt>
                <c:pt idx="36">
                  <c:v>9.6908954991912797</c:v>
                </c:pt>
                <c:pt idx="37">
                  <c:v>9.3736217425161001</c:v>
                </c:pt>
                <c:pt idx="38">
                  <c:v>9.1211361877665507</c:v>
                </c:pt>
                <c:pt idx="39">
                  <c:v>8.9648023268573702</c:v>
                </c:pt>
                <c:pt idx="40">
                  <c:v>8.9111647005793397</c:v>
                </c:pt>
                <c:pt idx="41">
                  <c:v>8.9416613262602898</c:v>
                </c:pt>
                <c:pt idx="42">
                  <c:v>9.0185186299500693</c:v>
                </c:pt>
                <c:pt idx="43">
                  <c:v>9.0954231939611692</c:v>
                </c:pt>
                <c:pt idx="44">
                  <c:v>9.1303406292684297</c:v>
                </c:pt>
                <c:pt idx="45">
                  <c:v>9.0972526135911806</c:v>
                </c:pt>
                <c:pt idx="46">
                  <c:v>8.9937770895652207</c:v>
                </c:pt>
                <c:pt idx="47">
                  <c:v>8.8425999429267392</c:v>
                </c:pt>
                <c:pt idx="48">
                  <c:v>8.6861629878423106</c:v>
                </c:pt>
                <c:pt idx="49">
                  <c:v>8.57576167714058</c:v>
                </c:pt>
                <c:pt idx="50">
                  <c:v>8.5576851906732898</c:v>
                </c:pt>
                <c:pt idx="51">
                  <c:v>8.6599017326063894</c:v>
                </c:pt>
                <c:pt idx="52">
                  <c:v>8.8828101805713509</c:v>
                </c:pt>
                <c:pt idx="53">
                  <c:v>9.1967045836733305</c:v>
                </c:pt>
                <c:pt idx="54">
                  <c:v>9.5470087742129408</c:v>
                </c:pt>
                <c:pt idx="55">
                  <c:v>9.8663972321805797</c:v>
                </c:pt>
                <c:pt idx="56">
                  <c:v>10.0910910752708</c:v>
                </c:pt>
                <c:pt idx="57">
                  <c:v>10.1773641687734</c:v>
                </c:pt>
                <c:pt idx="58">
                  <c:v>10.113955229078901</c:v>
                </c:pt>
                <c:pt idx="59">
                  <c:v>9.9267928552456706</c:v>
                </c:pt>
                <c:pt idx="60">
                  <c:v>9.6740893601101607</c:v>
                </c:pt>
                <c:pt idx="61">
                  <c:v>9.4321018592511408</c:v>
                </c:pt>
                <c:pt idx="62">
                  <c:v>9.2741908309381706</c:v>
                </c:pt>
                <c:pt idx="63">
                  <c:v>9.2476750643129009</c:v>
                </c:pt>
                <c:pt idx="64">
                  <c:v>9.3539158660737005</c:v>
                </c:pt>
                <c:pt idx="65">
                  <c:v>9.53678581374629</c:v>
                </c:pt>
                <c:pt idx="66">
                  <c:v>9.6831796462973898</c:v>
                </c:pt>
                <c:pt idx="67">
                  <c:v>9.6367803971694208</c:v>
                </c:pt>
                <c:pt idx="68">
                  <c:v>9.2234067962314601</c:v>
                </c:pt>
                <c:pt idx="69">
                  <c:v>8.2835672908870794</c:v>
                </c:pt>
                <c:pt idx="70">
                  <c:v>6.7059471575823304</c:v>
                </c:pt>
                <c:pt idx="71">
                  <c:v>4.4549199216755699</c:v>
                </c:pt>
                <c:pt idx="72">
                  <c:v>1.58600133418008</c:v>
                </c:pt>
                <c:pt idx="73">
                  <c:v>-1.75466450020256</c:v>
                </c:pt>
                <c:pt idx="74">
                  <c:v>-5.3475999009385804</c:v>
                </c:pt>
                <c:pt idx="75">
                  <c:v>-8.9314935968902702</c:v>
                </c:pt>
                <c:pt idx="76">
                  <c:v>-12.2433664707511</c:v>
                </c:pt>
                <c:pt idx="77">
                  <c:v>-15.0599673600716</c:v>
                </c:pt>
                <c:pt idx="78">
                  <c:v>-17.232560468644099</c:v>
                </c:pt>
                <c:pt idx="79">
                  <c:v>-18.7084689853281</c:v>
                </c:pt>
                <c:pt idx="80">
                  <c:v>-19.535317311493301</c:v>
                </c:pt>
                <c:pt idx="81">
                  <c:v>-19.847338226189301</c:v>
                </c:pt>
                <c:pt idx="82">
                  <c:v>-19.836666861679099</c:v>
                </c:pt>
                <c:pt idx="83">
                  <c:v>-19.715483844671301</c:v>
                </c:pt>
                <c:pt idx="84">
                  <c:v>-19.676578508018402</c:v>
                </c:pt>
                <c:pt idx="85">
                  <c:v>-19.8600270403143</c:v>
                </c:pt>
                <c:pt idx="86">
                  <c:v>-20.332208313278301</c:v>
                </c:pt>
                <c:pt idx="87">
                  <c:v>-21.080643720338902</c:v>
                </c:pt>
                <c:pt idx="88">
                  <c:v>-22.024748511238201</c:v>
                </c:pt>
                <c:pt idx="89">
                  <c:v>-23.039260062427498</c:v>
                </c:pt>
                <c:pt idx="90">
                  <c:v>-23.984577378397798</c:v>
                </c:pt>
                <c:pt idx="91">
                  <c:v>-24.7370384126909</c:v>
                </c:pt>
                <c:pt idx="92">
                  <c:v>-25.212512957004702</c:v>
                </c:pt>
                <c:pt idx="93">
                  <c:v>-25.3784880553264</c:v>
                </c:pt>
                <c:pt idx="94">
                  <c:v>-25.2526410484849</c:v>
                </c:pt>
                <c:pt idx="95">
                  <c:v>-24.8890835014065</c:v>
                </c:pt>
                <c:pt idx="96">
                  <c:v>-24.356295273064301</c:v>
                </c:pt>
                <c:pt idx="97">
                  <c:v>-23.712618318436199</c:v>
                </c:pt>
                <c:pt idx="98">
                  <c:v>-22.985640216827399</c:v>
                </c:pt>
                <c:pt idx="99">
                  <c:v>-22.160781204430499</c:v>
                </c:pt>
                <c:pt idx="100">
                  <c:v>-21.182152919820901</c:v>
                </c:pt>
                <c:pt idx="101">
                  <c:v>-19.965804808941598</c:v>
                </c:pt>
                <c:pt idx="102">
                  <c:v>-18.422493367311901</c:v>
                </c:pt>
                <c:pt idx="103">
                  <c:v>-16.484780062193799</c:v>
                </c:pt>
                <c:pt idx="104">
                  <c:v>-14.1321146863671</c:v>
                </c:pt>
                <c:pt idx="105">
                  <c:v>-11.407852057111601</c:v>
                </c:pt>
                <c:pt idx="106">
                  <c:v>-8.4238162639740697</c:v>
                </c:pt>
                <c:pt idx="107">
                  <c:v>-5.3506949294315396</c:v>
                </c:pt>
                <c:pt idx="108">
                  <c:v>-2.3956209911186601</c:v>
                </c:pt>
                <c:pt idx="109">
                  <c:v>0.22890096326456599</c:v>
                </c:pt>
                <c:pt idx="110">
                  <c:v>2.3386591826062699</c:v>
                </c:pt>
                <c:pt idx="111">
                  <c:v>3.80732368510089</c:v>
                </c:pt>
                <c:pt idx="112">
                  <c:v>4.5861190778143701</c:v>
                </c:pt>
                <c:pt idx="113">
                  <c:v>4.7098003159192903</c:v>
                </c:pt>
                <c:pt idx="114">
                  <c:v>4.28798204506794</c:v>
                </c:pt>
                <c:pt idx="115">
                  <c:v>3.4838523995980601</c:v>
                </c:pt>
                <c:pt idx="116">
                  <c:v>2.48478693160081</c:v>
                </c:pt>
                <c:pt idx="117">
                  <c:v>1.4708458432384299</c:v>
                </c:pt>
                <c:pt idx="118">
                  <c:v>0.58730109775495398</c:v>
                </c:pt>
                <c:pt idx="119">
                  <c:v>-7.3794335645634798E-2</c:v>
                </c:pt>
                <c:pt idx="120">
                  <c:v>-0.48012411577166603</c:v>
                </c:pt>
                <c:pt idx="121">
                  <c:v>-0.65348733555141103</c:v>
                </c:pt>
                <c:pt idx="122">
                  <c:v>-0.65436507369789998</c:v>
                </c:pt>
                <c:pt idx="123">
                  <c:v>-0.560905664708374</c:v>
                </c:pt>
                <c:pt idx="124">
                  <c:v>-0.44742650895799801</c:v>
                </c:pt>
                <c:pt idx="125">
                  <c:v>-0.36721740803626302</c:v>
                </c:pt>
                <c:pt idx="126">
                  <c:v>-0.34306712064342398</c:v>
                </c:pt>
                <c:pt idx="127">
                  <c:v>-0.36688305659576198</c:v>
                </c:pt>
                <c:pt idx="128">
                  <c:v>-0.40753777748966802</c:v>
                </c:pt>
                <c:pt idx="129">
                  <c:v>-0.42418073586428701</c:v>
                </c:pt>
                <c:pt idx="130">
                  <c:v>-0.38112445289618202</c:v>
                </c:pt>
                <c:pt idx="131">
                  <c:v>-0.26028048388365199</c:v>
                </c:pt>
                <c:pt idx="132">
                  <c:v>-6.79688798342937E-2</c:v>
                </c:pt>
                <c:pt idx="133">
                  <c:v>0.16548932886697801</c:v>
                </c:pt>
                <c:pt idx="134">
                  <c:v>0.39307527098399397</c:v>
                </c:pt>
                <c:pt idx="135">
                  <c:v>0.56318761027242803</c:v>
                </c:pt>
                <c:pt idx="136">
                  <c:v>0.63329983473111295</c:v>
                </c:pt>
                <c:pt idx="137">
                  <c:v>0.58155192455636096</c:v>
                </c:pt>
                <c:pt idx="138">
                  <c:v>0.41324331499113498</c:v>
                </c:pt>
                <c:pt idx="139">
                  <c:v>0.160519339037973</c:v>
                </c:pt>
                <c:pt idx="140">
                  <c:v>-0.124720904112086</c:v>
                </c:pt>
                <c:pt idx="141">
                  <c:v>-0.38295545298837902</c:v>
                </c:pt>
                <c:pt idx="142">
                  <c:v>-0.56120338964743199</c:v>
                </c:pt>
                <c:pt idx="143">
                  <c:v>-0.62570361748280401</c:v>
                </c:pt>
                <c:pt idx="144">
                  <c:v>-0.56995211937282797</c:v>
                </c:pt>
                <c:pt idx="145">
                  <c:v>-0.41608334436239103</c:v>
                </c:pt>
                <c:pt idx="146">
                  <c:v>-0.20922040339522799</c:v>
                </c:pt>
                <c:pt idx="147">
                  <c:v>-6.1520490997603299E-3</c:v>
                </c:pt>
                <c:pt idx="148">
                  <c:v>0.138901993214187</c:v>
                </c:pt>
                <c:pt idx="149">
                  <c:v>0.18794454810066699</c:v>
                </c:pt>
                <c:pt idx="150">
                  <c:v>0.12890073861495799</c:v>
                </c:pt>
                <c:pt idx="151">
                  <c:v>-2.1064284685428099E-2</c:v>
                </c:pt>
                <c:pt idx="152">
                  <c:v>-0.21949560978309299</c:v>
                </c:pt>
                <c:pt idx="153">
                  <c:v>-0.408983370584105</c:v>
                </c:pt>
                <c:pt idx="154">
                  <c:v>-0.53142809963447302</c:v>
                </c:pt>
                <c:pt idx="155">
                  <c:v>-0.54279030271512196</c:v>
                </c:pt>
                <c:pt idx="156">
                  <c:v>-0.42470580623840498</c:v>
                </c:pt>
                <c:pt idx="157">
                  <c:v>-0.190043442453004</c:v>
                </c:pt>
                <c:pt idx="158">
                  <c:v>0.119115537282122</c:v>
                </c:pt>
                <c:pt idx="159">
                  <c:v>0.44081413841279099</c:v>
                </c:pt>
                <c:pt idx="160">
                  <c:v>0.70786622435923097</c:v>
                </c:pt>
                <c:pt idx="161">
                  <c:v>0.86451253039460196</c:v>
                </c:pt>
                <c:pt idx="162">
                  <c:v>0.88124698254554701</c:v>
                </c:pt>
                <c:pt idx="163">
                  <c:v>0.76432101920075601</c:v>
                </c:pt>
                <c:pt idx="164">
                  <c:v>0.557588981080685</c:v>
                </c:pt>
                <c:pt idx="165">
                  <c:v>0.33605683038909101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A4E-4124-BF1C-1DF1C691CFA5}"/>
            </c:ext>
          </c:extLst>
        </c:ser>
        <c:ser>
          <c:idx val="3"/>
          <c:order val="3"/>
          <c:tx>
            <c:v>FFP-2-4</c:v>
          </c:tx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'h=2cm'!$T$26:$T$176</c:f>
              <c:numCache>
                <c:formatCode>General</c:formatCode>
                <c:ptCount val="151"/>
                <c:pt idx="0">
                  <c:v>0</c:v>
                </c:pt>
                <c:pt idx="1">
                  <c:v>1.0000000000000009E-3</c:v>
                </c:pt>
                <c:pt idx="2">
                  <c:v>2.0000000000000018E-3</c:v>
                </c:pt>
                <c:pt idx="3">
                  <c:v>3.0000000000000027E-3</c:v>
                </c:pt>
                <c:pt idx="4">
                  <c:v>4.0000000000000001E-3</c:v>
                </c:pt>
                <c:pt idx="5">
                  <c:v>5.000000000000001E-3</c:v>
                </c:pt>
                <c:pt idx="6">
                  <c:v>6.0000000000000019E-3</c:v>
                </c:pt>
                <c:pt idx="7">
                  <c:v>7.0000000000000027E-3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1.3999999999999999E-2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1.8000000000000002E-2</c:v>
                </c:pt>
                <c:pt idx="19">
                  <c:v>1.9000000000000003E-2</c:v>
                </c:pt>
                <c:pt idx="20">
                  <c:v>2.0000000000000004E-2</c:v>
                </c:pt>
                <c:pt idx="21">
                  <c:v>2.0999999999999998E-2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2.6000000000000002E-2</c:v>
                </c:pt>
                <c:pt idx="27">
                  <c:v>2.7000000000000003E-2</c:v>
                </c:pt>
                <c:pt idx="28">
                  <c:v>2.8000000000000004E-2</c:v>
                </c:pt>
                <c:pt idx="29">
                  <c:v>2.8999999999999998E-2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3.6000000000000004E-2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3.9000000000000104E-2</c:v>
                </c:pt>
                <c:pt idx="40">
                  <c:v>4.0000000000000098E-2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4.3000000000000003E-2</c:v>
                </c:pt>
                <c:pt idx="44">
                  <c:v>4.4000000000000004E-2</c:v>
                </c:pt>
                <c:pt idx="45">
                  <c:v>4.5000000000000102E-2</c:v>
                </c:pt>
                <c:pt idx="46">
                  <c:v>4.6000000000000103E-2</c:v>
                </c:pt>
                <c:pt idx="47">
                  <c:v>4.7000000000000104E-2</c:v>
                </c:pt>
                <c:pt idx="48">
                  <c:v>4.8000000000000105E-2</c:v>
                </c:pt>
                <c:pt idx="49">
                  <c:v>4.9000000000000106E-2</c:v>
                </c:pt>
                <c:pt idx="50">
                  <c:v>5.0000000000000107E-2</c:v>
                </c:pt>
                <c:pt idx="51">
                  <c:v>5.1000000000000108E-2</c:v>
                </c:pt>
                <c:pt idx="52">
                  <c:v>5.2000000000000095E-2</c:v>
                </c:pt>
                <c:pt idx="53">
                  <c:v>5.3000000000000096E-2</c:v>
                </c:pt>
                <c:pt idx="54">
                  <c:v>5.4000000000000097E-2</c:v>
                </c:pt>
                <c:pt idx="55">
                  <c:v>5.5000000000000097E-2</c:v>
                </c:pt>
                <c:pt idx="56">
                  <c:v>5.6000000000000098E-2</c:v>
                </c:pt>
                <c:pt idx="57">
                  <c:v>5.7000000000000099E-2</c:v>
                </c:pt>
                <c:pt idx="58">
                  <c:v>5.80000000000001E-2</c:v>
                </c:pt>
                <c:pt idx="59">
                  <c:v>5.9000000000000101E-2</c:v>
                </c:pt>
                <c:pt idx="60">
                  <c:v>6.0000000000000102E-2</c:v>
                </c:pt>
                <c:pt idx="61">
                  <c:v>6.1000000000000103E-2</c:v>
                </c:pt>
                <c:pt idx="62">
                  <c:v>6.2000000000000104E-2</c:v>
                </c:pt>
                <c:pt idx="63">
                  <c:v>6.3000000000000111E-2</c:v>
                </c:pt>
                <c:pt idx="64">
                  <c:v>6.4000000000000112E-2</c:v>
                </c:pt>
                <c:pt idx="65">
                  <c:v>6.5000000000000113E-2</c:v>
                </c:pt>
                <c:pt idx="66">
                  <c:v>6.6000000000000114E-2</c:v>
                </c:pt>
                <c:pt idx="67">
                  <c:v>6.7000000000000115E-2</c:v>
                </c:pt>
                <c:pt idx="68">
                  <c:v>6.8000000000000088E-2</c:v>
                </c:pt>
                <c:pt idx="69">
                  <c:v>6.9000000000000089E-2</c:v>
                </c:pt>
                <c:pt idx="70">
                  <c:v>7.000000000000009E-2</c:v>
                </c:pt>
                <c:pt idx="71">
                  <c:v>7.1000000000000091E-2</c:v>
                </c:pt>
                <c:pt idx="72">
                  <c:v>7.2000000000000092E-2</c:v>
                </c:pt>
                <c:pt idx="73">
                  <c:v>7.3000000000000093E-2</c:v>
                </c:pt>
                <c:pt idx="74">
                  <c:v>7.4000000000000093E-2</c:v>
                </c:pt>
                <c:pt idx="75">
                  <c:v>7.5000000000000094E-2</c:v>
                </c:pt>
                <c:pt idx="76">
                  <c:v>7.6000000000000095E-2</c:v>
                </c:pt>
                <c:pt idx="77">
                  <c:v>7.7000000000000096E-2</c:v>
                </c:pt>
                <c:pt idx="78">
                  <c:v>7.8000000000000014E-2</c:v>
                </c:pt>
                <c:pt idx="79">
                  <c:v>7.9000000000000015E-2</c:v>
                </c:pt>
                <c:pt idx="80">
                  <c:v>7.9999999999999988E-2</c:v>
                </c:pt>
                <c:pt idx="81">
                  <c:v>8.0999999999999989E-2</c:v>
                </c:pt>
                <c:pt idx="82">
                  <c:v>8.199999999999999E-2</c:v>
                </c:pt>
                <c:pt idx="83">
                  <c:v>8.299999999999999E-2</c:v>
                </c:pt>
                <c:pt idx="84">
                  <c:v>8.3999999999999991E-2</c:v>
                </c:pt>
                <c:pt idx="85">
                  <c:v>8.4999999999999992E-2</c:v>
                </c:pt>
                <c:pt idx="86">
                  <c:v>8.5999999999999993E-2</c:v>
                </c:pt>
                <c:pt idx="87">
                  <c:v>8.6999999999999994E-2</c:v>
                </c:pt>
                <c:pt idx="88">
                  <c:v>8.7999999999999995E-2</c:v>
                </c:pt>
                <c:pt idx="89">
                  <c:v>8.8999999999999996E-2</c:v>
                </c:pt>
                <c:pt idx="90">
                  <c:v>0.09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0.10200000000000001</c:v>
                </c:pt>
                <c:pt idx="103">
                  <c:v>0.10300000000000001</c:v>
                </c:pt>
                <c:pt idx="104">
                  <c:v>0.10400000000000001</c:v>
                </c:pt>
                <c:pt idx="105">
                  <c:v>0.10500000000000001</c:v>
                </c:pt>
                <c:pt idx="106">
                  <c:v>0.10600000000000001</c:v>
                </c:pt>
                <c:pt idx="107">
                  <c:v>0.10700000000000001</c:v>
                </c:pt>
                <c:pt idx="108">
                  <c:v>0.10800000000000001</c:v>
                </c:pt>
                <c:pt idx="109">
                  <c:v>0.10900000000000001</c:v>
                </c:pt>
                <c:pt idx="110">
                  <c:v>0.11000000000000001</c:v>
                </c:pt>
                <c:pt idx="111">
                  <c:v>0.11100000000000002</c:v>
                </c:pt>
                <c:pt idx="112">
                  <c:v>0.11200000000000002</c:v>
                </c:pt>
                <c:pt idx="113">
                  <c:v>0.11300000000000002</c:v>
                </c:pt>
                <c:pt idx="114">
                  <c:v>0.11400000000000002</c:v>
                </c:pt>
                <c:pt idx="115">
                  <c:v>0.11500000000000002</c:v>
                </c:pt>
                <c:pt idx="116">
                  <c:v>0.11600000000000002</c:v>
                </c:pt>
                <c:pt idx="117">
                  <c:v>0.11700000000000002</c:v>
                </c:pt>
                <c:pt idx="118">
                  <c:v>0.11800000000000002</c:v>
                </c:pt>
                <c:pt idx="119">
                  <c:v>0.11899999999999999</c:v>
                </c:pt>
                <c:pt idx="120">
                  <c:v>0.12</c:v>
                </c:pt>
                <c:pt idx="121">
                  <c:v>0.121</c:v>
                </c:pt>
                <c:pt idx="122">
                  <c:v>0.122</c:v>
                </c:pt>
                <c:pt idx="123">
                  <c:v>0.123</c:v>
                </c:pt>
                <c:pt idx="124">
                  <c:v>0.124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0.13</c:v>
                </c:pt>
                <c:pt idx="131">
                  <c:v>0.13100000000000001</c:v>
                </c:pt>
                <c:pt idx="132">
                  <c:v>0.13200000000000001</c:v>
                </c:pt>
                <c:pt idx="133">
                  <c:v>0.13300000000000001</c:v>
                </c:pt>
                <c:pt idx="134">
                  <c:v>0.13400000000000001</c:v>
                </c:pt>
                <c:pt idx="135">
                  <c:v>0.13500000000000001</c:v>
                </c:pt>
                <c:pt idx="136">
                  <c:v>0.13600000000000001</c:v>
                </c:pt>
                <c:pt idx="137">
                  <c:v>0.13700000000000001</c:v>
                </c:pt>
                <c:pt idx="138">
                  <c:v>0.13800000000000001</c:v>
                </c:pt>
                <c:pt idx="139">
                  <c:v>0.13900000000000001</c:v>
                </c:pt>
                <c:pt idx="140">
                  <c:v>0.14000000000000001</c:v>
                </c:pt>
                <c:pt idx="141">
                  <c:v>0.14100000000000001</c:v>
                </c:pt>
                <c:pt idx="142">
                  <c:v>0.14200000000000002</c:v>
                </c:pt>
                <c:pt idx="143">
                  <c:v>0.14300000000000002</c:v>
                </c:pt>
                <c:pt idx="144">
                  <c:v>0.14400000000000002</c:v>
                </c:pt>
                <c:pt idx="145">
                  <c:v>0.14500000000000002</c:v>
                </c:pt>
                <c:pt idx="146">
                  <c:v>0.14600000000000002</c:v>
                </c:pt>
                <c:pt idx="147">
                  <c:v>0.14700000000000002</c:v>
                </c:pt>
                <c:pt idx="148">
                  <c:v>0.14800000000000002</c:v>
                </c:pt>
                <c:pt idx="149">
                  <c:v>0.14900000000000002</c:v>
                </c:pt>
                <c:pt idx="150">
                  <c:v>0.15</c:v>
                </c:pt>
              </c:numCache>
            </c:numRef>
          </c:xVal>
          <c:yVal>
            <c:numRef>
              <c:f>'h=2cm'!$X$26:$X$176</c:f>
              <c:numCache>
                <c:formatCode>General</c:formatCode>
                <c:ptCount val="151"/>
                <c:pt idx="0">
                  <c:v>-9.36530587101847E-2</c:v>
                </c:pt>
                <c:pt idx="1">
                  <c:v>0.207943120113637</c:v>
                </c:pt>
                <c:pt idx="2">
                  <c:v>1.1673783756285201</c:v>
                </c:pt>
                <c:pt idx="3">
                  <c:v>2.7958806057405998</c:v>
                </c:pt>
                <c:pt idx="4">
                  <c:v>4.8713361101247497</c:v>
                </c:pt>
                <c:pt idx="5">
                  <c:v>6.9663066259550801</c:v>
                </c:pt>
                <c:pt idx="6">
                  <c:v>8.5492776649998792</c:v>
                </c:pt>
                <c:pt idx="7">
                  <c:v>9.1333791377399702</c:v>
                </c:pt>
                <c:pt idx="8">
                  <c:v>8.4287901227653208</c:v>
                </c:pt>
                <c:pt idx="9">
                  <c:v>6.4505502691970502</c:v>
                </c:pt>
                <c:pt idx="10">
                  <c:v>3.5447370382645</c:v>
                </c:pt>
                <c:pt idx="11">
                  <c:v>0.31985779472234999</c:v>
                </c:pt>
                <c:pt idx="12">
                  <c:v>-2.50058699262219</c:v>
                </c:pt>
                <c:pt idx="13">
                  <c:v>-4.2634680994038501</c:v>
                </c:pt>
                <c:pt idx="14">
                  <c:v>-4.5558306091332597</c:v>
                </c:pt>
                <c:pt idx="15">
                  <c:v>-3.30966037052004</c:v>
                </c:pt>
                <c:pt idx="16">
                  <c:v>-0.81159132572275505</c:v>
                </c:pt>
                <c:pt idx="17">
                  <c:v>2.3837773977093599</c:v>
                </c:pt>
                <c:pt idx="18">
                  <c:v>5.6095322908836902</c:v>
                </c:pt>
                <c:pt idx="19">
                  <c:v>8.2639259543469503</c:v>
                </c:pt>
                <c:pt idx="20">
                  <c:v>9.9578948021444607</c:v>
                </c:pt>
                <c:pt idx="21">
                  <c:v>10.5922500132847</c:v>
                </c:pt>
                <c:pt idx="22">
                  <c:v>10.347489067782099</c:v>
                </c:pt>
                <c:pt idx="23">
                  <c:v>9.5964807867692699</c:v>
                </c:pt>
                <c:pt idx="24">
                  <c:v>8.7727236334630607</c:v>
                </c:pt>
                <c:pt idx="25">
                  <c:v>8.2376068755915099</c:v>
                </c:pt>
                <c:pt idx="26">
                  <c:v>8.1864350945377602</c:v>
                </c:pt>
                <c:pt idx="27">
                  <c:v>8.6170897616914601</c:v>
                </c:pt>
                <c:pt idx="28">
                  <c:v>9.3631554186166799</c:v>
                </c:pt>
                <c:pt idx="29">
                  <c:v>10.172813876485399</c:v>
                </c:pt>
                <c:pt idx="30">
                  <c:v>10.8024224085506</c:v>
                </c:pt>
                <c:pt idx="31">
                  <c:v>11.0928126209686</c:v>
                </c:pt>
                <c:pt idx="32">
                  <c:v>11.006172560270601</c:v>
                </c:pt>
                <c:pt idx="33">
                  <c:v>10.617503560060699</c:v>
                </c:pt>
                <c:pt idx="34">
                  <c:v>10.070873692301801</c:v>
                </c:pt>
                <c:pt idx="35">
                  <c:v>9.5213394719517499</c:v>
                </c:pt>
                <c:pt idx="36">
                  <c:v>9.0852963514765399</c:v>
                </c:pt>
                <c:pt idx="37">
                  <c:v>8.8154185235451692</c:v>
                </c:pt>
                <c:pt idx="38">
                  <c:v>8.7046164431360502</c:v>
                </c:pt>
                <c:pt idx="39">
                  <c:v>8.7115408013550599</c:v>
                </c:pt>
                <c:pt idx="40">
                  <c:v>8.7926866899583302</c:v>
                </c:pt>
                <c:pt idx="41">
                  <c:v>8.9256037064909801</c:v>
                </c:pt>
                <c:pt idx="42">
                  <c:v>9.1136866768774496</c:v>
                </c:pt>
                <c:pt idx="43">
                  <c:v>9.3725267806136205</c:v>
                </c:pt>
                <c:pt idx="44">
                  <c:v>9.7066155383039305</c:v>
                </c:pt>
                <c:pt idx="45">
                  <c:v>10.0895905279449</c:v>
                </c:pt>
                <c:pt idx="46">
                  <c:v>10.459457388532</c:v>
                </c:pt>
                <c:pt idx="47">
                  <c:v>10.7332155844478</c:v>
                </c:pt>
                <c:pt idx="48">
                  <c:v>10.8361557240317</c:v>
                </c:pt>
                <c:pt idx="49">
                  <c:v>10.733775953332101</c:v>
                </c:pt>
                <c:pt idx="50">
                  <c:v>10.4520122544663</c:v>
                </c:pt>
                <c:pt idx="51">
                  <c:v>10.0754201898113</c:v>
                </c:pt>
                <c:pt idx="52">
                  <c:v>9.7216269057873692</c:v>
                </c:pt>
                <c:pt idx="53">
                  <c:v>9.5003125999644205</c:v>
                </c:pt>
                <c:pt idx="54">
                  <c:v>9.4720667253534501</c:v>
                </c:pt>
                <c:pt idx="55">
                  <c:v>9.6236157361211401</c:v>
                </c:pt>
                <c:pt idx="56">
                  <c:v>9.8703724991511308</c:v>
                </c:pt>
                <c:pt idx="57">
                  <c:v>10.0869468187447</c:v>
                </c:pt>
                <c:pt idx="58">
                  <c:v>10.155123911511399</c:v>
                </c:pt>
                <c:pt idx="59">
                  <c:v>10.011301647106601</c:v>
                </c:pt>
                <c:pt idx="60">
                  <c:v>9.6746580379927192</c:v>
                </c:pt>
                <c:pt idx="61">
                  <c:v>9.244006973746</c:v>
                </c:pt>
                <c:pt idx="62">
                  <c:v>8.8630893589111697</c:v>
                </c:pt>
                <c:pt idx="63">
                  <c:v>8.6665157274990996</c:v>
                </c:pt>
                <c:pt idx="64">
                  <c:v>8.7268349308601803</c:v>
                </c:pt>
                <c:pt idx="65">
                  <c:v>9.0237908652828196</c:v>
                </c:pt>
                <c:pt idx="66">
                  <c:v>9.4491267054013193</c:v>
                </c:pt>
                <c:pt idx="67">
                  <c:v>9.8468924742847204</c:v>
                </c:pt>
                <c:pt idx="68">
                  <c:v>10.0750433464433</c:v>
                </c:pt>
                <c:pt idx="69">
                  <c:v>10.064667747634401</c:v>
                </c:pt>
                <c:pt idx="70">
                  <c:v>9.8524054519881794</c:v>
                </c:pt>
                <c:pt idx="71">
                  <c:v>9.5703351766335292</c:v>
                </c:pt>
                <c:pt idx="72">
                  <c:v>9.3930710733594101</c:v>
                </c:pt>
                <c:pt idx="73">
                  <c:v>9.45853615890646</c:v>
                </c:pt>
                <c:pt idx="74">
                  <c:v>9.79062309809831</c:v>
                </c:pt>
                <c:pt idx="75">
                  <c:v>10.2539763387086</c:v>
                </c:pt>
                <c:pt idx="76">
                  <c:v>10.5620578988727</c:v>
                </c:pt>
                <c:pt idx="77">
                  <c:v>10.342135309563799</c:v>
                </c:pt>
                <c:pt idx="78">
                  <c:v>9.2407251613079193</c:v>
                </c:pt>
                <c:pt idx="79">
                  <c:v>7.0374330850916396</c:v>
                </c:pt>
                <c:pt idx="80">
                  <c:v>3.7298452893113101</c:v>
                </c:pt>
                <c:pt idx="81">
                  <c:v>-0.44049220310526899</c:v>
                </c:pt>
                <c:pt idx="82">
                  <c:v>-5.0329603788503698</c:v>
                </c:pt>
                <c:pt idx="83">
                  <c:v>-9.5127813722329897</c:v>
                </c:pt>
                <c:pt idx="84">
                  <c:v>-13.3852369597166</c:v>
                </c:pt>
                <c:pt idx="85">
                  <c:v>-16.318361268067601</c:v>
                </c:pt>
                <c:pt idx="86">
                  <c:v>-18.2165670705987</c:v>
                </c:pt>
                <c:pt idx="87">
                  <c:v>-19.223403290670699</c:v>
                </c:pt>
                <c:pt idx="88">
                  <c:v>-19.6545870864698</c:v>
                </c:pt>
                <c:pt idx="89">
                  <c:v>-19.884860909642001</c:v>
                </c:pt>
                <c:pt idx="90">
                  <c:v>-20.226523588104101</c:v>
                </c:pt>
                <c:pt idx="91">
                  <c:v>-20.838913232026499</c:v>
                </c:pt>
                <c:pt idx="92">
                  <c:v>-21.696375281802801</c:v>
                </c:pt>
                <c:pt idx="93">
                  <c:v>-22.6215697836126</c:v>
                </c:pt>
                <c:pt idx="94">
                  <c:v>-23.368626303826598</c:v>
                </c:pt>
                <c:pt idx="95">
                  <c:v>-23.724372195900301</c:v>
                </c:pt>
                <c:pt idx="96">
                  <c:v>-23.591119250601398</c:v>
                </c:pt>
                <c:pt idx="97">
                  <c:v>-23.0226315265291</c:v>
                </c:pt>
                <c:pt idx="98">
                  <c:v>-22.2026999946312</c:v>
                </c:pt>
                <c:pt idx="99">
                  <c:v>-21.376664383045501</c:v>
                </c:pt>
                <c:pt idx="100">
                  <c:v>-20.7627373789344</c:v>
                </c:pt>
                <c:pt idx="101">
                  <c:v>-20.476320929504102</c:v>
                </c:pt>
                <c:pt idx="102">
                  <c:v>-20.494644935881599</c:v>
                </c:pt>
                <c:pt idx="103">
                  <c:v>-20.673415136663198</c:v>
                </c:pt>
                <c:pt idx="104">
                  <c:v>-20.807623488596299</c:v>
                </c:pt>
                <c:pt idx="105">
                  <c:v>-20.7124484265813</c:v>
                </c:pt>
                <c:pt idx="106">
                  <c:v>-20.293133388617701</c:v>
                </c:pt>
                <c:pt idx="107">
                  <c:v>-19.577328936653299</c:v>
                </c:pt>
                <c:pt idx="108">
                  <c:v>-18.697789830261598</c:v>
                </c:pt>
                <c:pt idx="109">
                  <c:v>-17.832143694549998</c:v>
                </c:pt>
                <c:pt idx="110">
                  <c:v>-17.122736366684801</c:v>
                </c:pt>
                <c:pt idx="111">
                  <c:v>-16.607332309356501</c:v>
                </c:pt>
                <c:pt idx="112">
                  <c:v>-16.1878705646672</c:v>
                </c:pt>
                <c:pt idx="113">
                  <c:v>-15.6508583526245</c:v>
                </c:pt>
                <c:pt idx="114">
                  <c:v>-14.7342760043044</c:v>
                </c:pt>
                <c:pt idx="115">
                  <c:v>-13.218838726413001</c:v>
                </c:pt>
                <c:pt idx="116">
                  <c:v>-11.012242920754201</c:v>
                </c:pt>
                <c:pt idx="117">
                  <c:v>-8.1969042461203703</c:v>
                </c:pt>
                <c:pt idx="118">
                  <c:v>-5.02396139262357</c:v>
                </c:pt>
                <c:pt idx="119">
                  <c:v>-1.8545671267063299</c:v>
                </c:pt>
                <c:pt idx="120">
                  <c:v>0.93276070182377402</c:v>
                </c:pt>
                <c:pt idx="121">
                  <c:v>3.0389031118812602</c:v>
                </c:pt>
                <c:pt idx="122">
                  <c:v>4.3145594133865997</c:v>
                </c:pt>
                <c:pt idx="123">
                  <c:v>4.7836061700861903</c:v>
                </c:pt>
                <c:pt idx="124">
                  <c:v>4.6151013206295701</c:v>
                </c:pt>
                <c:pt idx="125">
                  <c:v>4.0567905539769704</c:v>
                </c:pt>
                <c:pt idx="126">
                  <c:v>3.3548449596155998</c:v>
                </c:pt>
                <c:pt idx="127">
                  <c:v>2.6872330496875598</c:v>
                </c:pt>
                <c:pt idx="128">
                  <c:v>2.13111812960349</c:v>
                </c:pt>
                <c:pt idx="129">
                  <c:v>1.6709735676295201</c:v>
                </c:pt>
                <c:pt idx="130">
                  <c:v>1.23900111704381</c:v>
                </c:pt>
                <c:pt idx="131">
                  <c:v>0.76847173151563797</c:v>
                </c:pt>
                <c:pt idx="132">
                  <c:v>0.237566918091907</c:v>
                </c:pt>
                <c:pt idx="133">
                  <c:v>-0.313130031394797</c:v>
                </c:pt>
                <c:pt idx="134">
                  <c:v>-0.79470577741244397</c:v>
                </c:pt>
                <c:pt idx="135">
                  <c:v>-1.1077746123690699</c:v>
                </c:pt>
                <c:pt idx="136">
                  <c:v>-1.18704139460479</c:v>
                </c:pt>
                <c:pt idx="137">
                  <c:v>-1.033320338956</c:v>
                </c:pt>
                <c:pt idx="138">
                  <c:v>-0.71932368152905901</c:v>
                </c:pt>
                <c:pt idx="139">
                  <c:v>-0.36642584837734898</c:v>
                </c:pt>
                <c:pt idx="140">
                  <c:v>-0.101419891050735</c:v>
                </c:pt>
                <c:pt idx="141">
                  <c:v>-1.03420971511632E-2</c:v>
                </c:pt>
                <c:pt idx="142">
                  <c:v>-0.107624340338454</c:v>
                </c:pt>
                <c:pt idx="143">
                  <c:v>-0.33275296969957502</c:v>
                </c:pt>
                <c:pt idx="144">
                  <c:v>-0.57572918602260004</c:v>
                </c:pt>
                <c:pt idx="145">
                  <c:v>-0.72126272082405796</c:v>
                </c:pt>
                <c:pt idx="146">
                  <c:v>-0.694273477935341</c:v>
                </c:pt>
                <c:pt idx="147">
                  <c:v>-0.48881826801196299</c:v>
                </c:pt>
                <c:pt idx="148">
                  <c:v>-0.16917672810960399</c:v>
                </c:pt>
                <c:pt idx="149">
                  <c:v>0.15708844129458899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A4E-4124-BF1C-1DF1C691CFA5}"/>
            </c:ext>
          </c:extLst>
        </c:ser>
        <c:ser>
          <c:idx val="4"/>
          <c:order val="4"/>
          <c:tx>
            <c:v>FFP-2-5</c:v>
          </c:tx>
          <c:spPr>
            <a:ln w="127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'h=2cm'!$Z$15:$Z$157</c:f>
              <c:numCache>
                <c:formatCode>General</c:formatCode>
                <c:ptCount val="143"/>
                <c:pt idx="0">
                  <c:v>0</c:v>
                </c:pt>
                <c:pt idx="1">
                  <c:v>1.0000000000000009E-3</c:v>
                </c:pt>
                <c:pt idx="2">
                  <c:v>2E-3</c:v>
                </c:pt>
                <c:pt idx="3">
                  <c:v>3.0000000000000009E-3</c:v>
                </c:pt>
                <c:pt idx="4">
                  <c:v>4.0000000000000001E-3</c:v>
                </c:pt>
                <c:pt idx="5">
                  <c:v>5.000000000000001E-3</c:v>
                </c:pt>
                <c:pt idx="6">
                  <c:v>6.0000000000000019E-3</c:v>
                </c:pt>
                <c:pt idx="7">
                  <c:v>6.9999999999999993E-3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1.3000000000000001E-2</c:v>
                </c:pt>
                <c:pt idx="14">
                  <c:v>1.4000000000000002E-2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1.8000000000000002E-2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2.2000000000000002E-2</c:v>
                </c:pt>
                <c:pt idx="23">
                  <c:v>2.3000000000000003E-2</c:v>
                </c:pt>
                <c:pt idx="24">
                  <c:v>2.4000000000000004E-2</c:v>
                </c:pt>
                <c:pt idx="25">
                  <c:v>2.4999999999999998E-2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3.0000000000000002E-2</c:v>
                </c:pt>
                <c:pt idx="31">
                  <c:v>3.1000000000000003E-2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3.6000000000000004E-2</c:v>
                </c:pt>
                <c:pt idx="37">
                  <c:v>3.7000000000000005E-2</c:v>
                </c:pt>
                <c:pt idx="38">
                  <c:v>3.8000000000000006E-2</c:v>
                </c:pt>
                <c:pt idx="39">
                  <c:v>3.9000000000000007E-2</c:v>
                </c:pt>
                <c:pt idx="40">
                  <c:v>3.9999999999999994E-2</c:v>
                </c:pt>
                <c:pt idx="41">
                  <c:v>4.0999999999999995E-2</c:v>
                </c:pt>
                <c:pt idx="42">
                  <c:v>4.1999999999999996E-2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5.00000000000001E-2</c:v>
                </c:pt>
                <c:pt idx="51">
                  <c:v>5.1000000000000101E-2</c:v>
                </c:pt>
                <c:pt idx="52">
                  <c:v>5.2000000000000005E-2</c:v>
                </c:pt>
                <c:pt idx="53">
                  <c:v>5.3000000000000005E-2</c:v>
                </c:pt>
                <c:pt idx="54">
                  <c:v>5.4000000000000006E-2</c:v>
                </c:pt>
                <c:pt idx="55">
                  <c:v>5.5000000000000007E-2</c:v>
                </c:pt>
                <c:pt idx="56">
                  <c:v>5.6000000000000105E-2</c:v>
                </c:pt>
                <c:pt idx="57">
                  <c:v>5.7000000000000106E-2</c:v>
                </c:pt>
                <c:pt idx="58">
                  <c:v>5.8000000000000107E-2</c:v>
                </c:pt>
                <c:pt idx="59">
                  <c:v>5.9000000000000108E-2</c:v>
                </c:pt>
                <c:pt idx="60">
                  <c:v>6.0000000000000109E-2</c:v>
                </c:pt>
                <c:pt idx="61">
                  <c:v>6.100000000000011E-2</c:v>
                </c:pt>
                <c:pt idx="62">
                  <c:v>6.2000000000000111E-2</c:v>
                </c:pt>
                <c:pt idx="63">
                  <c:v>6.3000000000000098E-2</c:v>
                </c:pt>
                <c:pt idx="64">
                  <c:v>6.4000000000000098E-2</c:v>
                </c:pt>
                <c:pt idx="65">
                  <c:v>6.5000000000000099E-2</c:v>
                </c:pt>
                <c:pt idx="66">
                  <c:v>6.60000000000001E-2</c:v>
                </c:pt>
                <c:pt idx="67">
                  <c:v>6.7000000000000101E-2</c:v>
                </c:pt>
                <c:pt idx="68">
                  <c:v>6.8000000000000102E-2</c:v>
                </c:pt>
                <c:pt idx="69">
                  <c:v>6.9000000000000103E-2</c:v>
                </c:pt>
                <c:pt idx="70">
                  <c:v>7.0000000000000104E-2</c:v>
                </c:pt>
                <c:pt idx="71">
                  <c:v>7.1000000000000105E-2</c:v>
                </c:pt>
                <c:pt idx="72">
                  <c:v>7.2000000000000106E-2</c:v>
                </c:pt>
                <c:pt idx="73">
                  <c:v>7.3000000000000106E-2</c:v>
                </c:pt>
                <c:pt idx="74">
                  <c:v>7.4000000000000107E-2</c:v>
                </c:pt>
                <c:pt idx="75">
                  <c:v>7.5000000000000108E-2</c:v>
                </c:pt>
                <c:pt idx="76">
                  <c:v>7.6000000000000109E-2</c:v>
                </c:pt>
                <c:pt idx="77">
                  <c:v>7.700000000000011E-2</c:v>
                </c:pt>
                <c:pt idx="78">
                  <c:v>7.8000000000000111E-2</c:v>
                </c:pt>
                <c:pt idx="79">
                  <c:v>7.9000000000000098E-2</c:v>
                </c:pt>
                <c:pt idx="80">
                  <c:v>8.0000000000000099E-2</c:v>
                </c:pt>
                <c:pt idx="81">
                  <c:v>8.10000000000001E-2</c:v>
                </c:pt>
                <c:pt idx="82">
                  <c:v>8.2000000000000101E-2</c:v>
                </c:pt>
                <c:pt idx="83">
                  <c:v>8.3000000000000101E-2</c:v>
                </c:pt>
                <c:pt idx="84">
                  <c:v>8.4000000000000102E-2</c:v>
                </c:pt>
                <c:pt idx="85">
                  <c:v>8.5000000000000103E-2</c:v>
                </c:pt>
                <c:pt idx="86">
                  <c:v>8.6000000000000104E-2</c:v>
                </c:pt>
                <c:pt idx="87">
                  <c:v>8.7000000000000105E-2</c:v>
                </c:pt>
                <c:pt idx="88">
                  <c:v>8.8000000000000106E-2</c:v>
                </c:pt>
                <c:pt idx="89">
                  <c:v>8.900000000000001E-2</c:v>
                </c:pt>
                <c:pt idx="90">
                  <c:v>9.0000000000000011E-2</c:v>
                </c:pt>
                <c:pt idx="91">
                  <c:v>9.0999999999999998E-2</c:v>
                </c:pt>
                <c:pt idx="92">
                  <c:v>9.1999999999999998E-2</c:v>
                </c:pt>
                <c:pt idx="93">
                  <c:v>9.2999999999999999E-2</c:v>
                </c:pt>
                <c:pt idx="94">
                  <c:v>9.4E-2</c:v>
                </c:pt>
                <c:pt idx="95">
                  <c:v>9.5000000000000001E-2</c:v>
                </c:pt>
                <c:pt idx="96">
                  <c:v>9.6000000000000002E-2</c:v>
                </c:pt>
                <c:pt idx="97">
                  <c:v>9.7000000000000003E-2</c:v>
                </c:pt>
                <c:pt idx="98">
                  <c:v>9.8000000000000004E-2</c:v>
                </c:pt>
                <c:pt idx="99">
                  <c:v>9.9000000000000005E-2</c:v>
                </c:pt>
                <c:pt idx="100">
                  <c:v>0.1</c:v>
                </c:pt>
                <c:pt idx="101">
                  <c:v>0.10100000000000001</c:v>
                </c:pt>
                <c:pt idx="102">
                  <c:v>0.10200000000000001</c:v>
                </c:pt>
                <c:pt idx="103">
                  <c:v>0.10300000000000001</c:v>
                </c:pt>
                <c:pt idx="104">
                  <c:v>0.10400000000000001</c:v>
                </c:pt>
                <c:pt idx="105">
                  <c:v>0.10500000000000001</c:v>
                </c:pt>
                <c:pt idx="106">
                  <c:v>0.10600000000000001</c:v>
                </c:pt>
                <c:pt idx="107">
                  <c:v>0.107</c:v>
                </c:pt>
                <c:pt idx="108">
                  <c:v>0.108</c:v>
                </c:pt>
                <c:pt idx="109">
                  <c:v>0.109</c:v>
                </c:pt>
                <c:pt idx="110">
                  <c:v>0.11</c:v>
                </c:pt>
                <c:pt idx="111">
                  <c:v>0.111</c:v>
                </c:pt>
                <c:pt idx="112">
                  <c:v>0.112</c:v>
                </c:pt>
                <c:pt idx="113">
                  <c:v>0.113</c:v>
                </c:pt>
                <c:pt idx="114">
                  <c:v>0.114</c:v>
                </c:pt>
                <c:pt idx="115">
                  <c:v>0.115</c:v>
                </c:pt>
                <c:pt idx="116">
                  <c:v>0.11600000000000001</c:v>
                </c:pt>
                <c:pt idx="117">
                  <c:v>0.11700000000000001</c:v>
                </c:pt>
                <c:pt idx="118">
                  <c:v>0.11800000000000001</c:v>
                </c:pt>
                <c:pt idx="119">
                  <c:v>0.11900000000000001</c:v>
                </c:pt>
                <c:pt idx="120">
                  <c:v>0.12000000000000001</c:v>
                </c:pt>
                <c:pt idx="121">
                  <c:v>0.12100000000000001</c:v>
                </c:pt>
                <c:pt idx="122">
                  <c:v>0.12200000000000001</c:v>
                </c:pt>
                <c:pt idx="123">
                  <c:v>0.12300000000000001</c:v>
                </c:pt>
                <c:pt idx="124">
                  <c:v>0.12400000000000001</c:v>
                </c:pt>
                <c:pt idx="125">
                  <c:v>0.125</c:v>
                </c:pt>
                <c:pt idx="126">
                  <c:v>0.126</c:v>
                </c:pt>
                <c:pt idx="127">
                  <c:v>0.127</c:v>
                </c:pt>
                <c:pt idx="128">
                  <c:v>0.128</c:v>
                </c:pt>
                <c:pt idx="129">
                  <c:v>0.129</c:v>
                </c:pt>
                <c:pt idx="130">
                  <c:v>0.12999999999999998</c:v>
                </c:pt>
                <c:pt idx="131">
                  <c:v>0.13099999999999998</c:v>
                </c:pt>
                <c:pt idx="132">
                  <c:v>0.13199999999999998</c:v>
                </c:pt>
                <c:pt idx="133">
                  <c:v>0.13299999999999998</c:v>
                </c:pt>
                <c:pt idx="134">
                  <c:v>0.13399999999999998</c:v>
                </c:pt>
                <c:pt idx="135">
                  <c:v>0.13499999999999998</c:v>
                </c:pt>
                <c:pt idx="136">
                  <c:v>0.13599999999999998</c:v>
                </c:pt>
                <c:pt idx="137">
                  <c:v>0.13699999999999998</c:v>
                </c:pt>
                <c:pt idx="138">
                  <c:v>0.13799999999999998</c:v>
                </c:pt>
                <c:pt idx="139">
                  <c:v>0.13899999999999998</c:v>
                </c:pt>
                <c:pt idx="140">
                  <c:v>0.13999999999999999</c:v>
                </c:pt>
                <c:pt idx="141">
                  <c:v>0.14099999999999999</c:v>
                </c:pt>
                <c:pt idx="142">
                  <c:v>0.14199999999999999</c:v>
                </c:pt>
              </c:numCache>
            </c:numRef>
          </c:xVal>
          <c:yVal>
            <c:numRef>
              <c:f>'h=2cm'!$AD$15:$AD$157</c:f>
              <c:numCache>
                <c:formatCode>General</c:formatCode>
                <c:ptCount val="143"/>
                <c:pt idx="0">
                  <c:v>-0.42633877146520899</c:v>
                </c:pt>
                <c:pt idx="1">
                  <c:v>0.13957149103152999</c:v>
                </c:pt>
                <c:pt idx="2">
                  <c:v>0.92806578858173305</c:v>
                </c:pt>
                <c:pt idx="3">
                  <c:v>1.90274720339688</c:v>
                </c:pt>
                <c:pt idx="4">
                  <c:v>3.0094334559054698</c:v>
                </c:pt>
                <c:pt idx="5">
                  <c:v>4.1828574441834103</c:v>
                </c:pt>
                <c:pt idx="6">
                  <c:v>5.3544981130193401</c:v>
                </c:pt>
                <c:pt idx="7">
                  <c:v>6.4603923848065703</c:v>
                </c:pt>
                <c:pt idx="8">
                  <c:v>7.44783250403444</c:v>
                </c:pt>
                <c:pt idx="9">
                  <c:v>8.28007409293504</c:v>
                </c:pt>
                <c:pt idx="10">
                  <c:v>8.9385279894612495</c:v>
                </c:pt>
                <c:pt idx="11">
                  <c:v>9.42232368714172</c:v>
                </c:pt>
                <c:pt idx="12">
                  <c:v>9.7455448735989201</c:v>
                </c:pt>
                <c:pt idx="13">
                  <c:v>9.9327814198726401</c:v>
                </c:pt>
                <c:pt idx="14">
                  <c:v>10.0138636589461</c:v>
                </c:pt>
                <c:pt idx="15">
                  <c:v>10.0187121055807</c:v>
                </c:pt>
                <c:pt idx="16">
                  <c:v>9.9731436454389009</c:v>
                </c:pt>
                <c:pt idx="17">
                  <c:v>9.8962452369456599</c:v>
                </c:pt>
                <c:pt idx="18">
                  <c:v>9.7996025676419301</c:v>
                </c:pt>
                <c:pt idx="19">
                  <c:v>9.6883128906711207</c:v>
                </c:pt>
                <c:pt idx="20">
                  <c:v>9.5633819289097701</c:v>
                </c:pt>
                <c:pt idx="21">
                  <c:v>9.4248613703136996</c:v>
                </c:pt>
                <c:pt idx="22">
                  <c:v>9.2749671227029307</c:v>
                </c:pt>
                <c:pt idx="23">
                  <c:v>9.1204472937227994</c:v>
                </c:pt>
                <c:pt idx="24">
                  <c:v>8.9736352061740003</c:v>
                </c:pt>
                <c:pt idx="25">
                  <c:v>8.8518948577495404</c:v>
                </c:pt>
                <c:pt idx="26">
                  <c:v>8.7754938053199698</c:v>
                </c:pt>
                <c:pt idx="27">
                  <c:v>8.7642615683000695</c:v>
                </c:pt>
                <c:pt idx="28">
                  <c:v>8.8336512013648694</c:v>
                </c:pt>
                <c:pt idx="29">
                  <c:v>8.9909697258182799</c:v>
                </c:pt>
                <c:pt idx="30">
                  <c:v>9.2325512178843798</c:v>
                </c:pt>
                <c:pt idx="31">
                  <c:v>9.54251071191573</c:v>
                </c:pt>
                <c:pt idx="32">
                  <c:v>9.8934592916796493</c:v>
                </c:pt>
                <c:pt idx="33">
                  <c:v>10.2492242955985</c:v>
                </c:pt>
                <c:pt idx="34">
                  <c:v>10.5692614745425</c:v>
                </c:pt>
                <c:pt idx="35">
                  <c:v>10.814130877386001</c:v>
                </c:pt>
                <c:pt idx="36">
                  <c:v>10.951191714371101</c:v>
                </c:pt>
                <c:pt idx="37">
                  <c:v>10.959593972393399</c:v>
                </c:pt>
                <c:pt idx="38">
                  <c:v>10.8337234056639</c:v>
                </c:pt>
                <c:pt idx="39">
                  <c:v>10.5844823840986</c:v>
                </c:pt>
                <c:pt idx="40">
                  <c:v>10.238127172779601</c:v>
                </c:pt>
                <c:pt idx="41">
                  <c:v>9.8327777755566892</c:v>
                </c:pt>
                <c:pt idx="42">
                  <c:v>9.4131037054032696</c:v>
                </c:pt>
                <c:pt idx="43">
                  <c:v>9.0240020681962605</c:v>
                </c:pt>
                <c:pt idx="44">
                  <c:v>8.7042683642604697</c:v>
                </c:pt>
                <c:pt idx="45">
                  <c:v>8.4812811688469392</c:v>
                </c:pt>
                <c:pt idx="46">
                  <c:v>8.3675718228886105</c:v>
                </c:pt>
                <c:pt idx="47">
                  <c:v>8.3598504622303107</c:v>
                </c:pt>
                <c:pt idx="48">
                  <c:v>8.4406567616162107</c:v>
                </c:pt>
                <c:pt idx="49">
                  <c:v>8.5823626540400006</c:v>
                </c:pt>
                <c:pt idx="50">
                  <c:v>8.7528479166147903</c:v>
                </c:pt>
                <c:pt idx="51">
                  <c:v>8.9218667852040703</c:v>
                </c:pt>
                <c:pt idx="52">
                  <c:v>9.0669780539924307</c:v>
                </c:pt>
                <c:pt idx="53">
                  <c:v>9.1779511527967408</c:v>
                </c:pt>
                <c:pt idx="54">
                  <c:v>9.2587852671979203</c:v>
                </c:pt>
                <c:pt idx="55">
                  <c:v>9.3268560845287105</c:v>
                </c:pt>
                <c:pt idx="56">
                  <c:v>9.4091777390363802</c:v>
                </c:pt>
                <c:pt idx="57">
                  <c:v>9.5362614310459097</c:v>
                </c:pt>
                <c:pt idx="58">
                  <c:v>9.7344870828224899</c:v>
                </c:pt>
                <c:pt idx="59">
                  <c:v>10.0182077739235</c:v>
                </c:pt>
                <c:pt idx="60">
                  <c:v>10.3829253190166</c:v>
                </c:pt>
                <c:pt idx="61">
                  <c:v>10.800784114575499</c:v>
                </c:pt>
                <c:pt idx="62">
                  <c:v>11.219336892549901</c:v>
                </c:pt>
                <c:pt idx="63">
                  <c:v>11.5640799877165</c:v>
                </c:pt>
                <c:pt idx="64">
                  <c:v>11.744703258942399</c:v>
                </c:pt>
                <c:pt idx="65">
                  <c:v>11.6644334587633</c:v>
                </c:pt>
                <c:pt idx="66">
                  <c:v>11.2313559659242</c:v>
                </c:pt>
                <c:pt idx="67">
                  <c:v>10.370255137196899</c:v>
                </c:pt>
                <c:pt idx="68">
                  <c:v>9.0333732682160708</c:v>
                </c:pt>
                <c:pt idx="69">
                  <c:v>7.2085771515660904</c:v>
                </c:pt>
                <c:pt idx="70">
                  <c:v>4.9237300122976198</c:v>
                </c:pt>
                <c:pt idx="71">
                  <c:v>2.2465526328684402</c:v>
                </c:pt>
                <c:pt idx="72">
                  <c:v>-0.72014850364554595</c:v>
                </c:pt>
                <c:pt idx="73">
                  <c:v>-3.8473916789737399</c:v>
                </c:pt>
                <c:pt idx="74">
                  <c:v>-6.9920242618368702</c:v>
                </c:pt>
                <c:pt idx="75">
                  <c:v>-10.010370443702801</c:v>
                </c:pt>
                <c:pt idx="76">
                  <c:v>-12.771867539231399</c:v>
                </c:pt>
                <c:pt idx="77">
                  <c:v>-15.1710592739904</c:v>
                </c:pt>
                <c:pt idx="78">
                  <c:v>-17.1365580604588</c:v>
                </c:pt>
                <c:pt idx="79">
                  <c:v>-18.636012690209501</c:v>
                </c:pt>
                <c:pt idx="80">
                  <c:v>-19.676658171390802</c:v>
                </c:pt>
                <c:pt idx="81">
                  <c:v>-20.301600500079001</c:v>
                </c:pt>
                <c:pt idx="82">
                  <c:v>-20.582518202231402</c:v>
                </c:pt>
                <c:pt idx="83">
                  <c:v>-20.609871704041201</c:v>
                </c:pt>
                <c:pt idx="84">
                  <c:v>-20.4819488624283</c:v>
                </c:pt>
                <c:pt idx="85">
                  <c:v>-20.2941161117386</c:v>
                </c:pt>
                <c:pt idx="86">
                  <c:v>-20.129496013067101</c:v>
                </c:pt>
                <c:pt idx="87">
                  <c:v>-20.051988192191299</c:v>
                </c:pt>
                <c:pt idx="88">
                  <c:v>-20.102148035899699</c:v>
                </c:pt>
                <c:pt idx="89">
                  <c:v>-20.296004175333099</c:v>
                </c:pt>
                <c:pt idx="90">
                  <c:v>-20.626500174788401</c:v>
                </c:pt>
                <c:pt idx="91">
                  <c:v>-21.066945739083401</c:v>
                </c:pt>
                <c:pt idx="92">
                  <c:v>-21.5756963607821</c:v>
                </c:pt>
                <c:pt idx="93">
                  <c:v>-22.101260980002799</c:v>
                </c:pt>
                <c:pt idx="94">
                  <c:v>-22.587152416406202</c:v>
                </c:pt>
                <c:pt idx="95">
                  <c:v>-22.976010151576599</c:v>
                </c:pt>
                <c:pt idx="96">
                  <c:v>-23.212789339885902</c:v>
                </c:pt>
                <c:pt idx="97">
                  <c:v>-23.247067861783702</c:v>
                </c:pt>
                <c:pt idx="98">
                  <c:v>-23.0347235311046</c:v>
                </c:pt>
                <c:pt idx="99">
                  <c:v>-22.539338717620399</c:v>
                </c:pt>
                <c:pt idx="100">
                  <c:v>-21.733682444536498</c:v>
                </c:pt>
                <c:pt idx="101">
                  <c:v>-20.601506354810301</c:v>
                </c:pt>
                <c:pt idx="102">
                  <c:v>-19.1396983620917</c:v>
                </c:pt>
                <c:pt idx="103">
                  <c:v>-17.3606101751833</c:v>
                </c:pt>
                <c:pt idx="104">
                  <c:v>-15.2941640607709</c:v>
                </c:pt>
                <c:pt idx="105">
                  <c:v>-12.9892002078718</c:v>
                </c:pt>
                <c:pt idx="106">
                  <c:v>-10.513487486161299</c:v>
                </c:pt>
                <c:pt idx="107">
                  <c:v>-7.9519067999515904</c:v>
                </c:pt>
                <c:pt idx="108">
                  <c:v>-5.4025237931439403</c:v>
                </c:pt>
                <c:pt idx="109">
                  <c:v>-2.9705689236025998</c:v>
                </c:pt>
                <c:pt idx="110">
                  <c:v>-0.76069088526430795</c:v>
                </c:pt>
                <c:pt idx="111">
                  <c:v>1.1318149552858301</c:v>
                </c:pt>
                <c:pt idx="112">
                  <c:v>2.6298389718336201</c:v>
                </c:pt>
                <c:pt idx="113">
                  <c:v>3.6822494302961499</c:v>
                </c:pt>
                <c:pt idx="114">
                  <c:v>4.2695658796242597</c:v>
                </c:pt>
                <c:pt idx="115">
                  <c:v>4.4066266761410997</c:v>
                </c:pt>
                <c:pt idx="116">
                  <c:v>4.1417053108153903</c:v>
                </c:pt>
                <c:pt idx="117">
                  <c:v>3.5519782316728001</c:v>
                </c:pt>
                <c:pt idx="118">
                  <c:v>2.7357374910107799</c:v>
                </c:pt>
                <c:pt idx="119">
                  <c:v>1.80220133584135</c:v>
                </c:pt>
                <c:pt idx="120">
                  <c:v>0.86013308541545197</c:v>
                </c:pt>
                <c:pt idx="121">
                  <c:v>6.6749593181708198E-3</c:v>
                </c:pt>
                <c:pt idx="122">
                  <c:v>-0.68219627853648601</c:v>
                </c:pt>
                <c:pt idx="123">
                  <c:v>-1.15838673294937</c:v>
                </c:pt>
                <c:pt idx="124">
                  <c:v>-1.4047491595307</c:v>
                </c:pt>
                <c:pt idx="125">
                  <c:v>-1.43416853768414</c:v>
                </c:pt>
                <c:pt idx="126">
                  <c:v>-1.2848975863155101</c:v>
                </c:pt>
                <c:pt idx="127">
                  <c:v>-1.0128917424889201</c:v>
                </c:pt>
                <c:pt idx="128">
                  <c:v>-0.68230489319199195</c:v>
                </c:pt>
                <c:pt idx="129">
                  <c:v>-0.35554708344736802</c:v>
                </c:pt>
                <c:pt idx="130">
                  <c:v>-8.4337148576876603E-2</c:v>
                </c:pt>
                <c:pt idx="131">
                  <c:v>9.6997885843247603E-2</c:v>
                </c:pt>
                <c:pt idx="132">
                  <c:v>0.175090666511732</c:v>
                </c:pt>
                <c:pt idx="133">
                  <c:v>0.15757678514553899</c:v>
                </c:pt>
                <c:pt idx="134">
                  <c:v>6.9767697315012894E-2</c:v>
                </c:pt>
                <c:pt idx="135">
                  <c:v>-5.1378575912471698E-2</c:v>
                </c:pt>
                <c:pt idx="136">
                  <c:v>-0.16491801862886499</c:v>
                </c:pt>
                <c:pt idx="137">
                  <c:v>-0.23391112433802599</c:v>
                </c:pt>
                <c:pt idx="138">
                  <c:v>-0.23241818671985401</c:v>
                </c:pt>
                <c:pt idx="139">
                  <c:v>-0.150358745031415</c:v>
                </c:pt>
                <c:pt idx="140">
                  <c:v>4.5434624314493301E-3</c:v>
                </c:pt>
                <c:pt idx="141">
                  <c:v>0.20802768701073901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A4E-4124-BF1C-1DF1C691C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851936"/>
        <c:axId val="1117712096"/>
      </c:scatterChart>
      <c:valAx>
        <c:axId val="93851936"/>
        <c:scaling>
          <c:orientation val="minMax"/>
          <c:max val="0.15000000000000002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aseline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LID4096"/>
          </a:p>
        </c:txPr>
        <c:crossAx val="1117712096"/>
        <c:crossesAt val="-999"/>
        <c:crossBetween val="midCat"/>
        <c:majorUnit val="3.0000000000000006E-2"/>
      </c:valAx>
      <c:valAx>
        <c:axId val="1117712096"/>
        <c:scaling>
          <c:orientation val="minMax"/>
          <c:max val="12"/>
          <c:min val="-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Acceleration(m/s2)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LID4096"/>
          </a:p>
        </c:txPr>
        <c:crossAx val="93851936"/>
        <c:crosses val="autoZero"/>
        <c:crossBetween val="midCat"/>
        <c:majorUnit val="10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3216477354716639"/>
          <c:y val="0.36665417304253684"/>
          <c:w val="0.22914328703776063"/>
          <c:h val="0.35382352489381369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LID4096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A16FC-0C39-4EBE-AA8B-BD67FC006020}" type="datetimeFigureOut">
              <a:rPr lang="LID4096" smtClean="0"/>
              <a:t>10/10/2023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48ED4-D7E2-4EFE-9E6F-AFF1887ED1B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277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Numerical and experimental understanding of penetration process is needed for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Economical way to interpret soil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Corelation among different tests</a:t>
            </a:r>
            <a:endParaRPr lang="en-US" sz="1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Other Applications : impact driven piles, Vibratory driven piles, Jacked piles, etc...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150E-B71B-4742-BDF6-6A23D285FF20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450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Numerical and experimental understanding of penetration process is needed for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Economical way to interpret soil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Corelation among different tests</a:t>
            </a:r>
            <a:endParaRPr lang="en-US" sz="1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1200"/>
              <a:t>Other Applications : impact driven piles, Vibratory driven piles, Jacked piles, etc...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D150E-B71B-4742-BDF6-6A23D285FF20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537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81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9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9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3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3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9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9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1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3" y="180000"/>
            <a:ext cx="4629692" cy="6498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84319" y="2435535"/>
            <a:ext cx="3319477" cy="32329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4500" b="1" spc="-15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84319" y="5884335"/>
            <a:ext cx="3319477" cy="583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6" y="5634638"/>
            <a:ext cx="2449209" cy="11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82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" y="5634638"/>
            <a:ext cx="2382107" cy="11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3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9" y="5659053"/>
            <a:ext cx="2382107" cy="10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6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A7D511-EF24-F248-BEA4-1AD370F38D7A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34638"/>
            <a:ext cx="2449208" cy="11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9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0DB-C0F0-1A41-AB6F-AB5EC7730884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42AF8-94BF-6340-B60E-A8C5E9F87F0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" y="5634655"/>
            <a:ext cx="2382107" cy="11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1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808559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5D0FA-D02A-0640-99E9-F9BA78C58440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4BE77-5FCA-3844-8BD6-7ECE8B5BEE8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" y="5659053"/>
            <a:ext cx="2382105" cy="10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77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3752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9A5E8-EE9D-CB41-8F80-274DF3CEAEDA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15" y="5634638"/>
            <a:ext cx="2449208" cy="11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79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5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8"/>
          </p:nvPr>
        </p:nvSpPr>
        <p:spPr>
          <a:xfrm>
            <a:off x="463752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4257C-E009-394F-997B-9AE811492EDD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8" name="Footer Placeholder 1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5180D-9F57-224F-AD9B-D6C47196F0C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4" y="5634655"/>
            <a:ext cx="2382107" cy="11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59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39750" y="5765800"/>
            <a:ext cx="808513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40009" y="381000"/>
            <a:ext cx="8085599" cy="11957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2700" b="1" spc="-75">
                <a:solidFill>
                  <a:srgbClr val="0065B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4000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8"/>
          </p:nvPr>
        </p:nvSpPr>
        <p:spPr>
          <a:xfrm>
            <a:off x="4637529" y="1685680"/>
            <a:ext cx="3988079" cy="38315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575" b="1">
                <a:latin typeface="+mj-lt"/>
              </a:defRPr>
            </a:lvl1pPr>
            <a:lvl2pPr marL="178181" indent="-159284">
              <a:buFont typeface="Arial"/>
              <a:buChar char="•"/>
              <a:defRPr sz="1500">
                <a:latin typeface="Georgia"/>
              </a:defRPr>
            </a:lvl2pPr>
            <a:lvl3pPr marL="345566" indent="-172784">
              <a:buFont typeface="Lucida Grande"/>
              <a:buChar char="-"/>
              <a:defRPr sz="1200" i="1">
                <a:latin typeface="Georgia"/>
                <a:cs typeface="Georgia"/>
              </a:defRPr>
            </a:lvl3pPr>
            <a:lvl4pPr marL="593942" indent="-145784">
              <a:buFont typeface="Arial"/>
              <a:buChar char="•"/>
              <a:defRPr sz="1051" baseline="0">
                <a:latin typeface="Georgia"/>
              </a:defRPr>
            </a:lvl4pPr>
            <a:lvl5pPr marL="815318" indent="-171434">
              <a:buFont typeface="Courier New"/>
              <a:buChar char="o"/>
              <a:defRPr sz="975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44533-59DD-8944-8B96-95FFBA80E20B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D404-ADF5-A94E-82B6-70B84D261D7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" y="5659053"/>
            <a:ext cx="2382105" cy="106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33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81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79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2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81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1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79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1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4316" y="1912266"/>
            <a:ext cx="7975385" cy="2636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84312" y="5454200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20"/>
            <a:ext cx="2238479" cy="20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u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84316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584312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6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9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Yellow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84316" y="2740334"/>
            <a:ext cx="7975385" cy="2636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5401" b="1" spc="-15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84312" y="5504997"/>
            <a:ext cx="5379423" cy="792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2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34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" y="36603"/>
            <a:ext cx="2238479" cy="20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940300" y="5953125"/>
            <a:ext cx="3619500" cy="1587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940300" y="6111875"/>
            <a:ext cx="3619500" cy="1857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C4FC2-043E-0E44-BD9B-2431B69F8AA0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940300" y="6297630"/>
            <a:ext cx="3619500" cy="1619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41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ftr="0"/>
  <p:txStyles>
    <p:titleStyle>
      <a:lvl1pPr algn="ctr" defTabSz="342866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342866"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685731"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028598"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371464" algn="ctr" defTabSz="342866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57149" indent="-257149" algn="l" defTabSz="34286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557156" indent="-214292" algn="l" defTabSz="34286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57164" indent="-171434" algn="l" defTabSz="342866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1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031" indent="-171434" algn="l" defTabSz="342866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1542896" indent="-171434" algn="l" defTabSz="342866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1885761" indent="-171434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4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4" indent="-171434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9" indent="-171434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9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4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3428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6.mp4"/><Relationship Id="rId7" Type="http://schemas.openxmlformats.org/officeDocument/2006/relationships/image" Target="../media/image4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45.png"/><Relationship Id="rId4" Type="http://schemas.openxmlformats.org/officeDocument/2006/relationships/video" Target="../media/media6.mp4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microsoft.com/office/2007/relationships/media" Target="../media/media8.mp4"/><Relationship Id="rId21" Type="http://schemas.openxmlformats.org/officeDocument/2006/relationships/image" Target="../media/image55.png"/><Relationship Id="rId7" Type="http://schemas.microsoft.com/office/2007/relationships/media" Target="../media/media10.mp4"/><Relationship Id="rId12" Type="http://schemas.openxmlformats.org/officeDocument/2006/relationships/image" Target="../media/image47.png"/><Relationship Id="rId17" Type="http://schemas.openxmlformats.org/officeDocument/2006/relationships/image" Target="../media/image43.png"/><Relationship Id="rId2" Type="http://schemas.openxmlformats.org/officeDocument/2006/relationships/video" Target="../media/media7.mp4"/><Relationship Id="rId16" Type="http://schemas.openxmlformats.org/officeDocument/2006/relationships/image" Target="../media/image51.png"/><Relationship Id="rId20" Type="http://schemas.openxmlformats.org/officeDocument/2006/relationships/image" Target="../media/image54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slideLayout" Target="../slideLayouts/slideLayout16.xml"/><Relationship Id="rId5" Type="http://schemas.microsoft.com/office/2007/relationships/media" Target="../media/media9.mp4"/><Relationship Id="rId15" Type="http://schemas.openxmlformats.org/officeDocument/2006/relationships/image" Target="../media/image50.png"/><Relationship Id="rId10" Type="http://schemas.openxmlformats.org/officeDocument/2006/relationships/video" Target="../media/media11.mp4"/><Relationship Id="rId19" Type="http://schemas.openxmlformats.org/officeDocument/2006/relationships/image" Target="../media/image53.png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image" Target="../media/image49.png"/><Relationship Id="rId22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microsoft.com/office/2007/relationships/media" Target="../media/media13.mp4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65.png"/><Relationship Id="rId17" Type="http://schemas.openxmlformats.org/officeDocument/2006/relationships/image" Target="../media/image43.png"/><Relationship Id="rId2" Type="http://schemas.openxmlformats.org/officeDocument/2006/relationships/video" Target="../media/media12.mp4"/><Relationship Id="rId16" Type="http://schemas.openxmlformats.org/officeDocument/2006/relationships/image" Target="../media/image69.png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4.png"/><Relationship Id="rId5" Type="http://schemas.microsoft.com/office/2007/relationships/media" Target="../media/media14.mp4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video" Target="../media/media13.mp4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microsoft.com/office/2007/relationships/media" Target="../media/media16.mp4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8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video" Target="../media/media17.mp4"/><Relationship Id="rId11" Type="http://schemas.openxmlformats.org/officeDocument/2006/relationships/image" Target="../media/image81.png"/><Relationship Id="rId5" Type="http://schemas.microsoft.com/office/2007/relationships/media" Target="../media/media17.mp4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video" Target="../media/media16.mp4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96.png"/><Relationship Id="rId5" Type="http://schemas.openxmlformats.org/officeDocument/2006/relationships/image" Target="../media/image95.gif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4"/><Relationship Id="rId7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7.png"/><Relationship Id="rId5" Type="http://schemas.microsoft.com/office/2007/relationships/media" Target="../media/media3.mp4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uintah.utah.ed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145" y="1669374"/>
            <a:ext cx="8691419" cy="2597825"/>
          </a:xfrm>
        </p:spPr>
        <p:txBody>
          <a:bodyPr/>
          <a:lstStyle/>
          <a:p>
            <a:pPr algn="ctr">
              <a:defRPr/>
            </a:pPr>
            <a:r>
              <a:rPr lang="en-GB" sz="4000" spc="-20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Simulation of laboratory-scale free fall cone penetrometer test with material point method </a:t>
            </a:r>
            <a:br>
              <a:rPr lang="fi-FI" sz="2800">
                <a:solidFill>
                  <a:srgbClr val="002060"/>
                </a:solidFill>
                <a:latin typeface="+mn-lt"/>
                <a:ea typeface="+mn-ea"/>
                <a:cs typeface="+mn-cs"/>
              </a:rPr>
            </a:br>
            <a:endParaRPr lang="fi-FI" sz="28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674" name="Subtitle 2"/>
          <p:cNvSpPr>
            <a:spLocks noGrp="1"/>
          </p:cNvSpPr>
          <p:nvPr>
            <p:ph type="subTitle" idx="1"/>
          </p:nvPr>
        </p:nvSpPr>
        <p:spPr bwMode="auto">
          <a:xfrm>
            <a:off x="535709" y="4971048"/>
            <a:ext cx="5855855" cy="144087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  <a:normAutofit/>
          </a:bodyPr>
          <a:lstStyle/>
          <a:p>
            <a:r>
              <a:rPr lang="fi-FI" sz="1800" b="1" i="0">
                <a:solidFill>
                  <a:schemeClr val="tx1"/>
                </a:solidFill>
                <a:ea typeface="ＭＳ Ｐゴシック"/>
              </a:rPr>
              <a:t>Debasis Mohapatra,</a:t>
            </a:r>
            <a:r>
              <a:rPr lang="is-IS" sz="1800" b="1" i="0">
                <a:solidFill>
                  <a:schemeClr val="tx1"/>
                </a:solidFill>
                <a:ea typeface="ＭＳ Ｐゴシック"/>
              </a:rPr>
              <a:t> </a:t>
            </a:r>
            <a:r>
              <a:rPr lang="en-IN" sz="1800" b="1" i="0">
                <a:solidFill>
                  <a:schemeClr val="tx1"/>
                </a:solidFill>
                <a:ea typeface="ＭＳ Ｐゴシック"/>
              </a:rPr>
              <a:t>Wojciech T. </a:t>
            </a:r>
            <a:r>
              <a:rPr lang="en-IN" sz="1800" b="1" i="0" err="1">
                <a:solidFill>
                  <a:schemeClr val="tx1"/>
                </a:solidFill>
                <a:ea typeface="ＭＳ Ｐゴシック"/>
              </a:rPr>
              <a:t>Solowski</a:t>
            </a:r>
            <a:endParaRPr lang="fi-FI" sz="1800" b="1" i="0">
              <a:solidFill>
                <a:schemeClr val="tx1"/>
              </a:solidFill>
              <a:ea typeface="ＭＳ Ｐゴシック"/>
            </a:endParaRPr>
          </a:p>
          <a:p>
            <a:pPr>
              <a:spcBef>
                <a:spcPct val="0"/>
              </a:spcBef>
            </a:pPr>
            <a:r>
              <a:rPr lang="fi-FI" sz="1800">
                <a:solidFill>
                  <a:schemeClr val="tx1"/>
                </a:solidFill>
                <a:latin typeface="Georgia" panose="02040502050405020303" pitchFamily="18" charset="0"/>
              </a:rPr>
              <a:t>Aalto University, Espoo, Finland</a:t>
            </a:r>
          </a:p>
          <a:p>
            <a:pPr>
              <a:spcBef>
                <a:spcPct val="0"/>
              </a:spcBef>
            </a:pPr>
            <a:endParaRPr lang="fi-FI" sz="180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spcBef>
                <a:spcPct val="0"/>
              </a:spcBef>
            </a:pPr>
            <a:r>
              <a:rPr lang="is-IS" sz="1800" b="1" i="0" err="1">
                <a:solidFill>
                  <a:schemeClr val="tx1"/>
                </a:solidFill>
                <a:latin typeface="Georgia" panose="02040502050405020303" pitchFamily="18" charset="0"/>
              </a:rPr>
              <a:t>Maarit</a:t>
            </a:r>
            <a:r>
              <a:rPr lang="is-IS" sz="1800" b="1" i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is-IS" sz="1800" b="1" i="0" err="1">
                <a:solidFill>
                  <a:schemeClr val="tx1"/>
                </a:solidFill>
                <a:latin typeface="Georgia" panose="02040502050405020303" pitchFamily="18" charset="0"/>
              </a:rPr>
              <a:t>Saresma</a:t>
            </a:r>
            <a:r>
              <a:rPr lang="is-IS" sz="1800" b="1" i="0">
                <a:solidFill>
                  <a:schemeClr val="tx1"/>
                </a:solidFill>
                <a:latin typeface="Georgia" panose="02040502050405020303" pitchFamily="18" charset="0"/>
              </a:rPr>
              <a:t>, </a:t>
            </a:r>
            <a:r>
              <a:rPr lang="is-IS" sz="1800" b="1" i="0" err="1">
                <a:solidFill>
                  <a:schemeClr val="tx1"/>
                </a:solidFill>
                <a:latin typeface="Georgia" panose="02040502050405020303" pitchFamily="18" charset="0"/>
              </a:rPr>
              <a:t>Joonas</a:t>
            </a:r>
            <a:r>
              <a:rPr lang="is-IS" sz="1800" b="1" i="0">
                <a:solidFill>
                  <a:schemeClr val="tx1"/>
                </a:solidFill>
                <a:latin typeface="Georgia" panose="02040502050405020303" pitchFamily="18" charset="0"/>
              </a:rPr>
              <a:t>  </a:t>
            </a:r>
            <a:r>
              <a:rPr lang="is-IS" sz="1800" b="1" i="0" err="1">
                <a:solidFill>
                  <a:schemeClr val="tx1"/>
                </a:solidFill>
                <a:latin typeface="Georgia" panose="02040502050405020303" pitchFamily="18" charset="0"/>
              </a:rPr>
              <a:t>Virtasalo</a:t>
            </a:r>
            <a:endParaRPr lang="is-IS" sz="1800" b="1" i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spcBef>
                <a:spcPct val="0"/>
              </a:spcBef>
            </a:pPr>
            <a:r>
              <a:rPr lang="fi-FI" sz="1800">
                <a:solidFill>
                  <a:schemeClr val="tx1"/>
                </a:solidFill>
                <a:latin typeface="Georgia" panose="02040502050405020303" pitchFamily="18" charset="0"/>
              </a:rPr>
              <a:t>Geological </a:t>
            </a:r>
            <a:r>
              <a:rPr lang="en-GB" sz="1800">
                <a:solidFill>
                  <a:schemeClr val="tx1"/>
                </a:solidFill>
                <a:latin typeface="Georgia" panose="02040502050405020303" pitchFamily="18" charset="0"/>
              </a:rPr>
              <a:t>Survey of Finland, Espoo, Finland</a:t>
            </a:r>
            <a:endParaRPr lang="fi-FI" sz="180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spcBef>
                <a:spcPct val="0"/>
              </a:spcBef>
            </a:pPr>
            <a:endParaRPr lang="is-IS" sz="1351" b="1" i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spcBef>
                <a:spcPct val="0"/>
              </a:spcBef>
            </a:pPr>
            <a:endParaRPr lang="fi-FI">
              <a:latin typeface="Georgia" charset="0"/>
              <a:cs typeface="Georgia" charset="0"/>
            </a:endParaRPr>
          </a:p>
        </p:txBody>
      </p:sp>
      <p:pic>
        <p:nvPicPr>
          <p:cNvPr id="1026" name="Picture 2" descr="Aalto University Logo PNG Vector">
            <a:extLst>
              <a:ext uri="{FF2B5EF4-FFF2-40B4-BE49-F238E27FC236}">
                <a16:creationId xmlns:a16="http://schemas.microsoft.com/office/drawing/2014/main" id="{E5E7763C-2638-5221-535E-C452A278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2" y="446079"/>
            <a:ext cx="1497914" cy="12232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E776BD-B59D-0EBF-30DA-8C252903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61" y="446079"/>
            <a:ext cx="4899782" cy="10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87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48DE-D308-EB56-2301-284BE70AA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301" y="186944"/>
            <a:ext cx="8085599" cy="618969"/>
          </a:xfrm>
        </p:spPr>
        <p:txBody>
          <a:bodyPr/>
          <a:lstStyle/>
          <a:p>
            <a:r>
              <a:rPr lang="en-HK"/>
              <a:t>Effect of strain rate and strain softening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76CD-2F88-A2E3-FC72-FAF3C426BE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3755" y="805913"/>
            <a:ext cx="2802767" cy="1049628"/>
          </a:xfrm>
        </p:spPr>
        <p:txBody>
          <a:bodyPr/>
          <a:lstStyle/>
          <a:p>
            <a:r>
              <a:rPr lang="en-HK"/>
              <a:t>Effect of strain 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631E9-4F31-CB01-61C1-A30B1B95CC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00B1E-4188-3553-0D3C-D31FF601C79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85BD7-E565-EC30-89BC-9B4C37A04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563" r="1152" b="3772"/>
          <a:stretch/>
        </p:blipFill>
        <p:spPr>
          <a:xfrm>
            <a:off x="4338538" y="2274997"/>
            <a:ext cx="4288226" cy="2502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6D5CE-5BE9-2705-66C2-E8A95913F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" y="2186489"/>
            <a:ext cx="3916582" cy="285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9A228-0B37-71D0-492C-0C1D722D0EA5}"/>
                  </a:ext>
                </a:extLst>
              </p:cNvPr>
              <p:cNvSpPr txBox="1"/>
              <p:nvPr/>
            </p:nvSpPr>
            <p:spPr>
              <a:xfrm>
                <a:off x="547504" y="1170957"/>
                <a:ext cx="3015268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𝛿𝛾</m:t>
                        </m:r>
                      </m:e>
                    </m:d>
                  </m:oMath>
                </a14:m>
                <a:r>
                  <a:rPr lang="en-IN" sz="1801"/>
                  <a:t>=</a:t>
                </a:r>
                <a:r>
                  <a:rPr lang="ar-AE" sz="180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ar-AE" sz="180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  <m:r>
                      <a:rPr lang="ar-AE" sz="180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ar-AE" sz="18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180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𝛿𝛾</m:t>
                                </m:r>
                              </m:num>
                              <m:den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ar-AE" sz="180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ar-AE" sz="180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LID4096" sz="180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9A228-0B37-71D0-492C-0C1D722D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4" y="1170957"/>
                <a:ext cx="3015268" cy="670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ECD89F-74E8-B594-A6AC-85F756F73FD3}"/>
              </a:ext>
            </a:extLst>
          </p:cNvPr>
          <p:cNvSpPr txBox="1">
            <a:spLocks/>
          </p:cNvSpPr>
          <p:nvPr/>
        </p:nvSpPr>
        <p:spPr>
          <a:xfrm>
            <a:off x="4537338" y="637889"/>
            <a:ext cx="2802767" cy="10496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sz="1575"/>
              <a:t>Effect of strain softening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F62ED-5E32-F388-1785-395C50BE2216}"/>
                  </a:ext>
                </a:extLst>
              </p:cNvPr>
              <p:cNvSpPr txBox="1"/>
              <p:nvPr/>
            </p:nvSpPr>
            <p:spPr>
              <a:xfrm>
                <a:off x="4572000" y="1236669"/>
                <a:ext cx="3693029" cy="709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IN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ar-AE" sz="180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80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ar-AE" sz="180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1"/>
                  <a:t>=</a:t>
                </a:r>
                <a:r>
                  <a:rPr lang="ar-AE" sz="180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ar-AE" sz="180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ar-AE" sz="180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ar-AE" sz="1801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ar-AE" sz="180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180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180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ar-AE" sz="18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ar-AE" sz="180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ar-AE" sz="18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80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ar-AE" sz="180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ar-AE" sz="180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80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sz="180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ar-AE" sz="180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p>
                          <m:sSupPr>
                            <m:ctrlPr>
                              <a:rPr lang="ar-AE" sz="180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sz="180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ar-AE" sz="180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ar-AE" sz="180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ar-AE" sz="1801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𝛾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ar-AE" sz="180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801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ar-AE" sz="180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95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LID4096" sz="180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6F62ED-5E32-F388-1785-395C50BE2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36669"/>
                <a:ext cx="3693029" cy="709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15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BBE5A-3D3A-1DB1-FE63-C6A0A28CED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208257"/>
            <a:ext cx="8085599" cy="704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C863D-6FC3-CE6B-6B77-5EFF895792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E2289-4638-BAEE-002A-9FF1F817A6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11</a:t>
            </a:fld>
            <a:endParaRPr lang="fi-FI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DB096-CCC0-AB64-67B8-38E1EF7A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2" y="912517"/>
            <a:ext cx="4270896" cy="3262356"/>
          </a:xfrm>
          <a:prstGeom prst="rect">
            <a:avLst/>
          </a:prstGeom>
        </p:spPr>
      </p:pic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2942A739-0F9C-6EAA-17C4-7788EB09D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799" y="1995954"/>
            <a:ext cx="4597496" cy="36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5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E2AA-CB30-2B64-CE5F-B6A3CD1D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3169"/>
            <a:ext cx="8085599" cy="441615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Selection of material parameters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CCFC-5658-0D96-5391-A98ABA699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1316" y="4262849"/>
            <a:ext cx="5580939" cy="1442255"/>
          </a:xfrm>
        </p:spPr>
        <p:txBody>
          <a:bodyPr/>
          <a:lstStyle/>
          <a:p>
            <a:endParaRPr lang="en-IN"/>
          </a:p>
          <a:p>
            <a:r>
              <a:rPr lang="en-IN" sz="1800"/>
              <a:t>We have numerically simulated FCT to see if our model is able to capture the dynamic penetration process or not and to take decision on the values of unknown material parameters.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5063-FA08-9EF8-D366-C478593057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3FFD0759-7057-BA43-A7C5-DDB0AB1B4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981736"/>
                  </p:ext>
                </p:extLst>
              </p:nvPr>
            </p:nvGraphicFramePr>
            <p:xfrm>
              <a:off x="119286" y="474725"/>
              <a:ext cx="3102030" cy="4381960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1500109">
                      <a:extLst>
                        <a:ext uri="{9D8B030D-6E8A-4147-A177-3AD203B41FA5}">
                          <a16:colId xmlns:a16="http://schemas.microsoft.com/office/drawing/2014/main" val="956640138"/>
                        </a:ext>
                      </a:extLst>
                    </a:gridCol>
                    <a:gridCol w="1601921">
                      <a:extLst>
                        <a:ext uri="{9D8B030D-6E8A-4147-A177-3AD203B41FA5}">
                          <a16:colId xmlns:a16="http://schemas.microsoft.com/office/drawing/2014/main" val="3651041480"/>
                        </a:ext>
                      </a:extLst>
                    </a:gridCol>
                  </a:tblGrid>
                  <a:tr h="6345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500"/>
                            <a:t>Material </a:t>
                          </a:r>
                        </a:p>
                        <a:p>
                          <a:pPr algn="ctr"/>
                          <a:r>
                            <a:rPr lang="en-IN" sz="1500"/>
                            <a:t>parameters</a:t>
                          </a:r>
                          <a:endParaRPr lang="LID4096" sz="15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500"/>
                            <a:t> value</a:t>
                          </a:r>
                          <a:endParaRPr lang="LID4096" sz="15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717167296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000"/>
                            <a:t>(kPa)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/>
                            <a:t>6.7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3754608207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000"/>
                            <a:t>(kPa)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/>
                            <a:t>167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sub>
                              </m:sSub>
                            </m:oMath>
                          </a14:m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1071589208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20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0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en-IN" sz="2000" b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sz="20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0.495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2986614991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LID4096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rgbClr val="FF0000"/>
                              </a:solidFill>
                            </a:rPr>
                            <a:t>0.65</a:t>
                          </a:r>
                          <a:endParaRPr lang="LID4096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1063675556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𝜹𝜸</m:t>
                                  </m:r>
                                </m:e>
                                <m:sub>
                                  <m:r>
                                    <a:rPr lang="en-IN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𝒓𝒆𝒇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00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0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000"/>
                            <a:t>)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0.5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3920842347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0.08</a:t>
                          </a:r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4006864262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I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I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kumimoji="0" lang="en-IN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LID4096" sz="20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10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4151162507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20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𝜸</m:t>
                                  </m:r>
                                </m:e>
                                <m:sub>
                                  <m:r>
                                    <a:rPr lang="en-IN" sz="20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𝟗𝟓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200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IN" sz="2000" b="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000" b="0" i="1" dirty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)</a:t>
                          </a:r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10</a:t>
                          </a:r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24903596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3FFD0759-7057-BA43-A7C5-DDB0AB1B4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8981736"/>
                  </p:ext>
                </p:extLst>
              </p:nvPr>
            </p:nvGraphicFramePr>
            <p:xfrm>
              <a:off x="119286" y="474725"/>
              <a:ext cx="3102030" cy="4381960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1500109">
                      <a:extLst>
                        <a:ext uri="{9D8B030D-6E8A-4147-A177-3AD203B41FA5}">
                          <a16:colId xmlns:a16="http://schemas.microsoft.com/office/drawing/2014/main" val="956640138"/>
                        </a:ext>
                      </a:extLst>
                    </a:gridCol>
                    <a:gridCol w="1601921">
                      <a:extLst>
                        <a:ext uri="{9D8B030D-6E8A-4147-A177-3AD203B41FA5}">
                          <a16:colId xmlns:a16="http://schemas.microsoft.com/office/drawing/2014/main" val="3651041480"/>
                        </a:ext>
                      </a:extLst>
                    </a:gridCol>
                  </a:tblGrid>
                  <a:tr h="6345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500"/>
                            <a:t>Material </a:t>
                          </a:r>
                        </a:p>
                        <a:p>
                          <a:pPr algn="ctr"/>
                          <a:r>
                            <a:rPr lang="en-IN" sz="1500"/>
                            <a:t>parameters</a:t>
                          </a:r>
                          <a:endParaRPr lang="LID4096" sz="1500"/>
                        </a:p>
                      </a:txBody>
                      <a:tcPr marL="68580" marR="68580" marT="34292" marB="34292"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500"/>
                            <a:t> value</a:t>
                          </a:r>
                          <a:endParaRPr lang="LID4096" sz="15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717167296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133333" r="-110121" b="-6753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2000"/>
                            <a:t>6.7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3754608207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236250" r="-110121" b="-58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96578" t="-236250" r="-3422" b="-58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1589208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358667" r="-110121" b="-5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0.495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2986614991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458667" r="-110121" b="-4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rgbClr val="FF0000"/>
                              </a:solidFill>
                            </a:rPr>
                            <a:t>0.65</a:t>
                          </a:r>
                          <a:endParaRPr lang="LID4096" sz="200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1063675556"/>
                      </a:ext>
                    </a:extLst>
                  </a:tr>
                  <a:tr h="490448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517284" r="-110121" b="-2913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0.5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3920842347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675676" r="-110121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0.08</a:t>
                          </a:r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4006864262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765333" r="-110121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/>
                            <a:t>10</a:t>
                          </a:r>
                          <a:endParaRPr lang="LID4096" sz="2000"/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4151162507"/>
                      </a:ext>
                    </a:extLst>
                  </a:tr>
                  <a:tr h="45521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68580" marR="68580" marT="34292" marB="34292">
                        <a:blipFill>
                          <a:blip r:embed="rId2"/>
                          <a:stretch>
                            <a:fillRect l="-2834" t="-865333" r="-110121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N" sz="2000">
                              <a:solidFill>
                                <a:schemeClr val="accent5"/>
                              </a:solidFill>
                            </a:rPr>
                            <a:t>10</a:t>
                          </a:r>
                          <a:endParaRPr lang="LID4096" sz="200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marL="68580" marR="68580" marT="34292" marB="34292"/>
                    </a:tc>
                    <a:extLst>
                      <a:ext uri="{0D108BD9-81ED-4DB2-BD59-A6C34878D82A}">
                        <a16:rowId xmlns:a16="http://schemas.microsoft.com/office/drawing/2014/main" val="24903596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A32389-2A2C-64AC-8D2B-FA2D817B606F}"/>
              </a:ext>
            </a:extLst>
          </p:cNvPr>
          <p:cNvSpPr txBox="1"/>
          <p:nvPr/>
        </p:nvSpPr>
        <p:spPr>
          <a:xfrm>
            <a:off x="4042799" y="3873048"/>
            <a:ext cx="11092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900">
                <a:solidFill>
                  <a:schemeClr val="bg2"/>
                </a:solidFill>
              </a:rPr>
              <a:t>@Wikipedia</a:t>
            </a:r>
          </a:p>
          <a:p>
            <a:r>
              <a:rPr lang="en-IN" sz="1500" b="1">
                <a:solidFill>
                  <a:schemeClr val="accent3"/>
                </a:solidFill>
              </a:rPr>
              <a:t>Triaxial test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D79777-3F98-30CE-D3B1-1827551E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1" r="8698"/>
          <a:stretch/>
        </p:blipFill>
        <p:spPr>
          <a:xfrm>
            <a:off x="3495695" y="474725"/>
            <a:ext cx="2001296" cy="3386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D6CEF-2904-39DA-2E79-36B1D06C2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03" y="310677"/>
            <a:ext cx="2001296" cy="3454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4ACFB-F403-CF9D-04DD-B0126C91B58E}"/>
              </a:ext>
            </a:extLst>
          </p:cNvPr>
          <p:cNvSpPr txBox="1"/>
          <p:nvPr/>
        </p:nvSpPr>
        <p:spPr>
          <a:xfrm>
            <a:off x="6084303" y="3803405"/>
            <a:ext cx="20157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solidFill>
                  <a:schemeClr val="bg2"/>
                </a:solidFill>
              </a:rPr>
              <a:t>  © ELE international</a:t>
            </a:r>
          </a:p>
          <a:p>
            <a:pPr algn="ctr"/>
            <a:r>
              <a:rPr lang="en-GB" sz="1500" b="1">
                <a:solidFill>
                  <a:schemeClr val="accent3"/>
                </a:solidFill>
              </a:rPr>
              <a:t>Free Fall  Cone Test</a:t>
            </a:r>
            <a:endParaRPr lang="LID4096" sz="15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31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D494-05D6-A410-166E-7A3A16443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537" y="246753"/>
            <a:ext cx="8394191" cy="486918"/>
          </a:xfrm>
        </p:spPr>
        <p:txBody>
          <a:bodyPr/>
          <a:lstStyle/>
          <a:p>
            <a:r>
              <a:rPr lang="en-US" sz="2800"/>
              <a:t>Numerical replication of fall cone experiment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FE7F4-D160-3C3A-56BE-84CF4EEEBB8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38B3-08A2-35DB-5C11-1C496E87C9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pic>
        <p:nvPicPr>
          <p:cNvPr id="7" name="30dd">
            <a:hlinkClick r:id="" action="ppaction://media"/>
            <a:extLst>
              <a:ext uri="{FF2B5EF4-FFF2-40B4-BE49-F238E27FC236}">
                <a16:creationId xmlns:a16="http://schemas.microsoft.com/office/drawing/2014/main" id="{6F28EA7C-E3EE-CE14-288B-688911159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133" r="36225"/>
          <a:stretch/>
        </p:blipFill>
        <p:spPr>
          <a:xfrm>
            <a:off x="5689174" y="666539"/>
            <a:ext cx="1755649" cy="3205729"/>
          </a:xfrm>
          <a:prstGeom prst="rect">
            <a:avLst/>
          </a:prstGeom>
        </p:spPr>
      </p:pic>
      <p:pic>
        <p:nvPicPr>
          <p:cNvPr id="10" name="60dd">
            <a:hlinkClick r:id="" action="ppaction://media"/>
            <a:extLst>
              <a:ext uri="{FF2B5EF4-FFF2-40B4-BE49-F238E27FC236}">
                <a16:creationId xmlns:a16="http://schemas.microsoft.com/office/drawing/2014/main" id="{F29D83D0-7114-996B-9C58-24BD7E190A3D}"/>
              </a:ext>
            </a:extLst>
          </p:cNvPr>
          <p:cNvPicPr>
            <a:picLocks noGrp="1" noChangeAspect="1"/>
          </p:cNvPicPr>
          <p:nvPr>
            <p:ph sz="quarter" idx="1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0860" t="6594" r="29515"/>
          <a:stretch/>
        </p:blipFill>
        <p:spPr>
          <a:xfrm>
            <a:off x="3899123" y="1153457"/>
            <a:ext cx="2082353" cy="27462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929372-431E-A2D6-8142-F817BBF83D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178"/>
          <a:stretch/>
        </p:blipFill>
        <p:spPr>
          <a:xfrm>
            <a:off x="7529751" y="733670"/>
            <a:ext cx="1529912" cy="2979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D0AE0-D9EE-9736-B5AF-1F69964B2F82}"/>
                  </a:ext>
                </a:extLst>
              </p:cNvPr>
              <p:cNvSpPr txBox="1"/>
              <p:nvPr/>
            </p:nvSpPr>
            <p:spPr>
              <a:xfrm>
                <a:off x="4447632" y="3872268"/>
                <a:ext cx="1244573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500" b="1">
                    <a:solidFill>
                      <a:schemeClr val="accent3"/>
                    </a:solidFill>
                  </a:rPr>
                  <a:t>60</a:t>
                </a:r>
                <a14:m>
                  <m:oMath xmlns:m="http://schemas.openxmlformats.org/officeDocument/2006/math">
                    <m:r>
                      <a:rPr lang="en-IN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1500" b="1">
                    <a:solidFill>
                      <a:schemeClr val="accent3"/>
                    </a:solidFill>
                  </a:rPr>
                  <a:t>60g cone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AD0AE0-D9EE-9736-B5AF-1F69964B2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632" y="3872268"/>
                <a:ext cx="1244573" cy="230832"/>
              </a:xfrm>
              <a:prstGeom prst="rect">
                <a:avLst/>
              </a:prstGeom>
              <a:blipFill>
                <a:blip r:embed="rId9"/>
                <a:stretch>
                  <a:fillRect l="-9314" t="-26316" r="-13235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D31589-3232-205C-2025-ADFE73E60DF1}"/>
                  </a:ext>
                </a:extLst>
              </p:cNvPr>
              <p:cNvSpPr txBox="1"/>
              <p:nvPr/>
            </p:nvSpPr>
            <p:spPr>
              <a:xfrm>
                <a:off x="6075690" y="3940571"/>
                <a:ext cx="1348719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1500" b="1">
                    <a:solidFill>
                      <a:schemeClr val="accent3"/>
                    </a:solidFill>
                  </a:rPr>
                  <a:t>30</a:t>
                </a:r>
                <a14:m>
                  <m:oMath xmlns:m="http://schemas.openxmlformats.org/officeDocument/2006/math">
                    <m:r>
                      <a:rPr lang="en-IN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15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500" b="1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IN" sz="1500" b="1">
                    <a:solidFill>
                      <a:schemeClr val="accent3"/>
                    </a:solidFill>
                  </a:rPr>
                  <a:t>0g cone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D31589-3232-205C-2025-ADFE73E60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90" y="3940571"/>
                <a:ext cx="1348719" cy="230832"/>
              </a:xfrm>
              <a:prstGeom prst="rect">
                <a:avLst/>
              </a:prstGeom>
              <a:blipFill>
                <a:blip r:embed="rId10"/>
                <a:stretch>
                  <a:fillRect l="-8597" t="-23684" r="-13122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1">
                <a:extLst>
                  <a:ext uri="{FF2B5EF4-FFF2-40B4-BE49-F238E27FC236}">
                    <a16:creationId xmlns:a16="http://schemas.microsoft.com/office/drawing/2014/main" id="{86BAA15C-F3D1-39A8-FA99-39BFD37A2A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42855"/>
                  </p:ext>
                </p:extLst>
              </p:nvPr>
            </p:nvGraphicFramePr>
            <p:xfrm>
              <a:off x="662613" y="4346002"/>
              <a:ext cx="7632094" cy="13585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210348">
                      <a:extLst>
                        <a:ext uri="{9D8B030D-6E8A-4147-A177-3AD203B41FA5}">
                          <a16:colId xmlns:a16="http://schemas.microsoft.com/office/drawing/2014/main" val="3004502101"/>
                        </a:ext>
                      </a:extLst>
                    </a:gridCol>
                    <a:gridCol w="1293091">
                      <a:extLst>
                        <a:ext uri="{9D8B030D-6E8A-4147-A177-3AD203B41FA5}">
                          <a16:colId xmlns:a16="http://schemas.microsoft.com/office/drawing/2014/main" val="3648686684"/>
                        </a:ext>
                      </a:extLst>
                    </a:gridCol>
                    <a:gridCol w="1099128">
                      <a:extLst>
                        <a:ext uri="{9D8B030D-6E8A-4147-A177-3AD203B41FA5}">
                          <a16:colId xmlns:a16="http://schemas.microsoft.com/office/drawing/2014/main" val="179179908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6369300"/>
                        </a:ext>
                      </a:extLst>
                    </a:gridCol>
                    <a:gridCol w="2013527">
                      <a:extLst>
                        <a:ext uri="{9D8B030D-6E8A-4147-A177-3AD203B41FA5}">
                          <a16:colId xmlns:a16="http://schemas.microsoft.com/office/drawing/2014/main" val="1164033538"/>
                        </a:ext>
                      </a:extLst>
                    </a:gridCol>
                  </a:tblGrid>
                  <a:tr h="32823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 dirty="0"/>
                            <a:t>Cone Type</a:t>
                          </a:r>
                          <a:endParaRPr lang="LID4096" dirty="0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err="1"/>
                            <a:t>Expt</a:t>
                          </a:r>
                          <a:r>
                            <a:rPr lang="en-GB"/>
                            <a:t> - 1</a:t>
                          </a:r>
                          <a:endParaRPr lang="LID4096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err="1"/>
                            <a:t>Expt</a:t>
                          </a:r>
                          <a:r>
                            <a:rPr lang="en-GB"/>
                            <a:t> - 2</a:t>
                          </a:r>
                          <a:endParaRPr lang="LID4096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algn="l" defTabSz="457200" rtl="0" eaLnBrk="1" latinLnBrk="0" hangingPunct="1"/>
                          <a:r>
                            <a:rPr lang="en-GB"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  <a:ea typeface="+mn-ea"/>
                              <a:cs typeface="+mn-cs"/>
                            </a:rPr>
                            <a:t>Expt-3</a:t>
                          </a:r>
                          <a:endParaRPr lang="LID4096" sz="1800" b="1" kern="1200">
                            <a:solidFill>
                              <a:schemeClr val="lt1"/>
                            </a:solidFill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  <a:ea typeface="+mn-ea"/>
                              <a:cs typeface="+mn-cs"/>
                            </a:rPr>
                            <a:t>Numerical</a:t>
                          </a:r>
                          <a:endParaRPr lang="LID4096" sz="1800" b="1" kern="1200">
                            <a:solidFill>
                              <a:schemeClr val="lt1"/>
                            </a:solidFill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7799929"/>
                      </a:ext>
                    </a:extLst>
                  </a:tr>
                  <a:tr h="499246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60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°</m:t>
                              </m:r>
                            </m:oMath>
                          </a14:m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60g cone 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  4.6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  4.6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  4.2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Times New Roman"/>
                              <a:cs typeface="Times New Roman"/>
                            </a:rPr>
                            <a:t>   4.5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8612503"/>
                      </a:ext>
                    </a:extLst>
                  </a:tr>
                  <a:tr h="493535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°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/>
                                </a:rPr>
                                <m:t>10</m:t>
                              </m:r>
                            </m:oMath>
                          </a14:m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0g cone </a:t>
                          </a: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algn="l" rtl="0" eaLnBrk="1" latinLnBrk="0" hangingPunct="1"/>
                          <a:r>
                            <a:rPr lang="en-GB" sz="2400" kern="1200" dirty="0">
                              <a:solidFill>
                                <a:schemeClr val="dk1"/>
                              </a:solidFill>
                              <a:latin typeface="Times New Roman"/>
                              <a:ea typeface="+mn-ea"/>
                              <a:cs typeface="Times New Roman"/>
                            </a:rPr>
                            <a:t>  11.1</a:t>
                          </a:r>
                          <a:endParaRPr lang="LID4096" sz="2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  11.6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 dirty="0">
                              <a:latin typeface="Times New Roman"/>
                              <a:cs typeface="Times New Roman"/>
                            </a:rPr>
                            <a:t>  12.4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Times New Roman"/>
                              <a:cs typeface="Times New Roman"/>
                            </a:rPr>
                            <a:t>  11.93</a:t>
                          </a:r>
                          <a:endParaRPr lang="LID4096" sz="2400" dirty="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9821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1">
                <a:extLst>
                  <a:ext uri="{FF2B5EF4-FFF2-40B4-BE49-F238E27FC236}">
                    <a16:creationId xmlns:a16="http://schemas.microsoft.com/office/drawing/2014/main" id="{86BAA15C-F3D1-39A8-FA99-39BFD37A2A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42855"/>
                  </p:ext>
                </p:extLst>
              </p:nvPr>
            </p:nvGraphicFramePr>
            <p:xfrm>
              <a:off x="662613" y="4346002"/>
              <a:ext cx="7632094" cy="13585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210348">
                      <a:extLst>
                        <a:ext uri="{9D8B030D-6E8A-4147-A177-3AD203B41FA5}">
                          <a16:colId xmlns:a16="http://schemas.microsoft.com/office/drawing/2014/main" val="3004502101"/>
                        </a:ext>
                      </a:extLst>
                    </a:gridCol>
                    <a:gridCol w="1293091">
                      <a:extLst>
                        <a:ext uri="{9D8B030D-6E8A-4147-A177-3AD203B41FA5}">
                          <a16:colId xmlns:a16="http://schemas.microsoft.com/office/drawing/2014/main" val="3648686684"/>
                        </a:ext>
                      </a:extLst>
                    </a:gridCol>
                    <a:gridCol w="1099128">
                      <a:extLst>
                        <a:ext uri="{9D8B030D-6E8A-4147-A177-3AD203B41FA5}">
                          <a16:colId xmlns:a16="http://schemas.microsoft.com/office/drawing/2014/main" val="179179908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6369300"/>
                        </a:ext>
                      </a:extLst>
                    </a:gridCol>
                    <a:gridCol w="2013527">
                      <a:extLst>
                        <a:ext uri="{9D8B030D-6E8A-4147-A177-3AD203B41FA5}">
                          <a16:colId xmlns:a16="http://schemas.microsoft.com/office/drawing/2014/main" val="116403353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US"/>
                            <a:t>Cone Type</a:t>
                          </a:r>
                          <a:endParaRPr lang="LID4096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err="1"/>
                            <a:t>Expt</a:t>
                          </a:r>
                          <a:r>
                            <a:rPr lang="en-GB"/>
                            <a:t> - 1</a:t>
                          </a:r>
                          <a:endParaRPr lang="LID4096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err="1"/>
                            <a:t>Expt</a:t>
                          </a:r>
                          <a:r>
                            <a:rPr lang="en-GB"/>
                            <a:t> - 2</a:t>
                          </a:r>
                          <a:endParaRPr lang="LID4096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algn="l" defTabSz="457200" rtl="0" eaLnBrk="1" latinLnBrk="0" hangingPunct="1"/>
                          <a:r>
                            <a:rPr lang="en-GB"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  <a:ea typeface="+mn-ea"/>
                              <a:cs typeface="+mn-cs"/>
                            </a:rPr>
                            <a:t>Expt-3</a:t>
                          </a:r>
                          <a:endParaRPr lang="LID4096" sz="1800" b="1" kern="1200">
                            <a:solidFill>
                              <a:schemeClr val="lt1"/>
                            </a:solidFill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l" defTabSz="457200" rtl="0" eaLnBrk="1" latinLnBrk="0" hangingPunct="1"/>
                          <a:r>
                            <a:rPr lang="en-US"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  <a:ea typeface="+mn-ea"/>
                              <a:cs typeface="+mn-cs"/>
                            </a:rPr>
                            <a:t>Numerical</a:t>
                          </a:r>
                          <a:endParaRPr lang="LID4096" sz="1800" b="1" kern="1200">
                            <a:solidFill>
                              <a:schemeClr val="lt1"/>
                            </a:solidFill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7799929"/>
                      </a:ext>
                    </a:extLst>
                  </a:tr>
                  <a:tr h="4992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75" t="-78313" r="-246281" b="-11807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  4.6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  4.6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  4.2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>
                              <a:latin typeface="Times New Roman"/>
                              <a:cs typeface="Times New Roman"/>
                            </a:rPr>
                            <a:t>   4.5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8612503"/>
                      </a:ext>
                    </a:extLst>
                  </a:tr>
                  <a:tr h="4935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275" t="-182716" r="-246281" b="-20988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marL="0" algn="l" rtl="0" eaLnBrk="1" latinLnBrk="0" hangingPunct="1"/>
                          <a:r>
                            <a:rPr lang="en-GB" sz="2400" kern="1200">
                              <a:solidFill>
                                <a:schemeClr val="dk1"/>
                              </a:solidFill>
                              <a:latin typeface="Times New Roman"/>
                              <a:ea typeface="+mn-ea"/>
                              <a:cs typeface="Times New Roman"/>
                            </a:rPr>
                            <a:t>  11.1</a:t>
                          </a:r>
                          <a:endParaRPr lang="LID4096" sz="2400" kern="120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  11.6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r>
                            <a:rPr lang="en-GB" sz="2400">
                              <a:latin typeface="Times New Roman"/>
                              <a:cs typeface="Times New Roman"/>
                            </a:rPr>
                            <a:t>  12.4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>
                              <a:latin typeface="Times New Roman"/>
                              <a:cs typeface="Times New Roman"/>
                            </a:rPr>
                            <a:t>  11.93</a:t>
                          </a:r>
                          <a:endParaRPr lang="LID4096" sz="2400">
                            <a:latin typeface="Times New Roman"/>
                            <a:cs typeface="Times New Roman"/>
                          </a:endParaRPr>
                        </a:p>
                      </a:txBody>
                      <a:tcPr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ap="flat" cmpd="sng" algn="ctr">
                          <a:solidFill>
                            <a:sysClr val="window" lastClr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472C4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9821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C798308-4F14-F348-DDCB-D70F543F0E46}"/>
              </a:ext>
            </a:extLst>
          </p:cNvPr>
          <p:cNvSpPr txBox="1"/>
          <p:nvPr/>
        </p:nvSpPr>
        <p:spPr>
          <a:xfrm>
            <a:off x="0" y="699413"/>
            <a:ext cx="382879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The numerical simulations shows a good agreement with the  experimental results.</a:t>
            </a:r>
          </a:p>
          <a:p>
            <a:endParaRPr lang="en-US" b="1" dirty="0">
              <a:latin typeface="+mj-lt"/>
              <a:ea typeface="ＭＳ Ｐゴシック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The undrained shear strength values from FCT are close to triaxial test (We are doing lots of simulations.)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+mj-lt"/>
              <a:ea typeface="ＭＳ Ｐゴシック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We have used same material parameters for FF-CPT simulations.</a:t>
            </a:r>
          </a:p>
          <a:p>
            <a:endParaRPr lang="en-US" b="1" dirty="0">
              <a:latin typeface="+mj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8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E2AA-CB30-2B64-CE5F-B6A3CD1D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880" y="398445"/>
            <a:ext cx="8085599" cy="366075"/>
          </a:xfrm>
        </p:spPr>
        <p:txBody>
          <a:bodyPr/>
          <a:lstStyle/>
          <a:p>
            <a:r>
              <a:rPr lang="en-US"/>
              <a:t>Influence of Grid Density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5063-FA08-9EF8-D366-C478593057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pic>
        <p:nvPicPr>
          <p:cNvPr id="8" name="md1">
            <a:hlinkClick r:id="" action="ppaction://media"/>
            <a:extLst>
              <a:ext uri="{FF2B5EF4-FFF2-40B4-BE49-F238E27FC236}">
                <a16:creationId xmlns:a16="http://schemas.microsoft.com/office/drawing/2014/main" id="{EBE37419-4D6C-6198-D125-CB394BE3CD0A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174" r="36596"/>
          <a:stretch/>
        </p:blipFill>
        <p:spPr>
          <a:xfrm>
            <a:off x="109729" y="1234489"/>
            <a:ext cx="1399031" cy="2678177"/>
          </a:xfrm>
        </p:spPr>
      </p:pic>
      <p:pic>
        <p:nvPicPr>
          <p:cNvPr id="10" name="md2">
            <a:hlinkClick r:id="" action="ppaction://media"/>
            <a:extLst>
              <a:ext uri="{FF2B5EF4-FFF2-40B4-BE49-F238E27FC236}">
                <a16:creationId xmlns:a16="http://schemas.microsoft.com/office/drawing/2014/main" id="{96772D4D-153A-DE9C-0524-45C3BB92AC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33990" t="3410" r="35903"/>
          <a:stretch/>
        </p:blipFill>
        <p:spPr>
          <a:xfrm>
            <a:off x="1484453" y="1307299"/>
            <a:ext cx="1449678" cy="2594903"/>
          </a:xfrm>
          <a:prstGeom prst="rect">
            <a:avLst/>
          </a:prstGeom>
        </p:spPr>
      </p:pic>
      <p:pic>
        <p:nvPicPr>
          <p:cNvPr id="11" name="md3">
            <a:hlinkClick r:id="" action="ppaction://media"/>
            <a:extLst>
              <a:ext uri="{FF2B5EF4-FFF2-40B4-BE49-F238E27FC236}">
                <a16:creationId xmlns:a16="http://schemas.microsoft.com/office/drawing/2014/main" id="{CB3CB517-301E-E1DE-733B-4EACBF5196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/>
          <a:srcRect l="34418" t="2343" r="35904"/>
          <a:stretch/>
        </p:blipFill>
        <p:spPr>
          <a:xfrm>
            <a:off x="2966158" y="1296847"/>
            <a:ext cx="1415105" cy="2605355"/>
          </a:xfrm>
          <a:prstGeom prst="rect">
            <a:avLst/>
          </a:prstGeom>
        </p:spPr>
      </p:pic>
      <p:pic>
        <p:nvPicPr>
          <p:cNvPr id="12" name="md5">
            <a:hlinkClick r:id="" action="ppaction://media"/>
            <a:extLst>
              <a:ext uri="{FF2B5EF4-FFF2-40B4-BE49-F238E27FC236}">
                <a16:creationId xmlns:a16="http://schemas.microsoft.com/office/drawing/2014/main" id="{878B2FCD-1705-3FE6-1B0A-8D4742BEF66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5"/>
          <a:srcRect l="33668" t="2534" r="35582"/>
          <a:stretch/>
        </p:blipFill>
        <p:spPr>
          <a:xfrm>
            <a:off x="4505952" y="1307299"/>
            <a:ext cx="1478646" cy="2622335"/>
          </a:xfrm>
          <a:prstGeom prst="rect">
            <a:avLst/>
          </a:prstGeom>
        </p:spPr>
      </p:pic>
      <p:pic>
        <p:nvPicPr>
          <p:cNvPr id="13" name="md4">
            <a:hlinkClick r:id="" action="ppaction://media"/>
            <a:extLst>
              <a:ext uri="{FF2B5EF4-FFF2-40B4-BE49-F238E27FC236}">
                <a16:creationId xmlns:a16="http://schemas.microsoft.com/office/drawing/2014/main" id="{DA5155BC-D512-DE7F-2ADC-5CBEF2A95E7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6"/>
          <a:srcRect l="34097" t="3875" r="35475"/>
          <a:stretch/>
        </p:blipFill>
        <p:spPr>
          <a:xfrm>
            <a:off x="6342794" y="1365682"/>
            <a:ext cx="1440963" cy="2546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B8968-9C3D-C678-2425-9A91C96AF1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4026" y="1382639"/>
            <a:ext cx="1114977" cy="2530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26B825B8-B818-FB00-6CA4-9561C3C85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880" y="3996083"/>
                <a:ext cx="1399031" cy="631096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/>
                  <a:t>h = 1×1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3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350"/>
                  <a:t>= 0.4 mm</a:t>
                </a:r>
              </a:p>
            </p:txBody>
          </p:sp>
        </mc:Choice>
        <mc:Fallback xmlns="">
          <p:sp>
            <p:nvSpPr>
              <p:cNvPr id="16" name="Content Placeholder 10">
                <a:extLst>
                  <a:ext uri="{FF2B5EF4-FFF2-40B4-BE49-F238E27FC236}">
                    <a16:creationId xmlns:a16="http://schemas.microsoft.com/office/drawing/2014/main" id="{26B825B8-B818-FB00-6CA4-9561C3C85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80" y="3996083"/>
                <a:ext cx="1399031" cy="631096"/>
              </a:xfrm>
              <a:prstGeom prst="rect">
                <a:avLst/>
              </a:prstGeom>
              <a:blipFill>
                <a:blip r:embed="rId18"/>
                <a:stretch>
                  <a:fillRect l="-7860" t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B8B6B77D-37D7-9D7A-98D7-036C6A2EFD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6362" y="3996082"/>
                <a:ext cx="1539794" cy="631095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/>
                  <a:t>h = 0.5×0.5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3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350"/>
                  <a:t>= 3.5 mm</a:t>
                </a:r>
              </a:p>
              <a:p>
                <a:endParaRPr lang="en-US" sz="1350"/>
              </a:p>
            </p:txBody>
          </p:sp>
        </mc:Choice>
        <mc:Fallback xmlns="">
          <p:sp>
            <p:nvSpPr>
              <p:cNvPr id="17" name="Content Placeholder 10">
                <a:extLst>
                  <a:ext uri="{FF2B5EF4-FFF2-40B4-BE49-F238E27FC236}">
                    <a16:creationId xmlns:a16="http://schemas.microsoft.com/office/drawing/2014/main" id="{B8B6B77D-37D7-9D7A-98D7-036C6A2E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62" y="3996082"/>
                <a:ext cx="1539794" cy="631095"/>
              </a:xfrm>
              <a:prstGeom prst="rect">
                <a:avLst/>
              </a:prstGeom>
              <a:blipFill>
                <a:blip r:embed="rId19"/>
                <a:stretch>
                  <a:fillRect l="-6719" t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0">
                <a:extLst>
                  <a:ext uri="{FF2B5EF4-FFF2-40B4-BE49-F238E27FC236}">
                    <a16:creationId xmlns:a16="http://schemas.microsoft.com/office/drawing/2014/main" id="{8F5E40A6-5260-FD68-A223-C9AC7E173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6158" y="3984577"/>
                <a:ext cx="1539794" cy="42755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/>
                  <a:t>h = 0.25×0.25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350"/>
                  <a:t>= 4.5 mm</a:t>
                </a:r>
              </a:p>
              <a:p>
                <a:endParaRPr lang="en-US" sz="1350"/>
              </a:p>
              <a:p>
                <a:endParaRPr lang="en-US" sz="1350"/>
              </a:p>
            </p:txBody>
          </p:sp>
        </mc:Choice>
        <mc:Fallback xmlns="">
          <p:sp>
            <p:nvSpPr>
              <p:cNvPr id="18" name="Content Placeholder 10">
                <a:extLst>
                  <a:ext uri="{FF2B5EF4-FFF2-40B4-BE49-F238E27FC236}">
                    <a16:creationId xmlns:a16="http://schemas.microsoft.com/office/drawing/2014/main" id="{8F5E40A6-5260-FD68-A223-C9AC7E173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58" y="3984577"/>
                <a:ext cx="1539794" cy="427558"/>
              </a:xfrm>
              <a:prstGeom prst="rect">
                <a:avLst/>
              </a:prstGeom>
              <a:blipFill>
                <a:blip r:embed="rId20"/>
                <a:stretch>
                  <a:fillRect l="-7143" t="-14286" r="-476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057DF441-6E02-2697-72E4-D2544D06CB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8678" y="4001548"/>
                <a:ext cx="1738710" cy="201125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>
                    <a:solidFill>
                      <a:schemeClr val="accent3"/>
                    </a:solidFill>
                  </a:rPr>
                  <a:t>h = 0.125×0.125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35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350">
                    <a:solidFill>
                      <a:schemeClr val="accent3"/>
                    </a:solidFill>
                  </a:rPr>
                  <a:t>= 4.86 mm</a:t>
                </a:r>
              </a:p>
              <a:p>
                <a:endParaRPr lang="en-US" sz="1350"/>
              </a:p>
            </p:txBody>
          </p:sp>
        </mc:Choice>
        <mc:Fallback xmlns="">
          <p:sp>
            <p:nvSpPr>
              <p:cNvPr id="19" name="Content Placeholder 10">
                <a:extLst>
                  <a:ext uri="{FF2B5EF4-FFF2-40B4-BE49-F238E27FC236}">
                    <a16:creationId xmlns:a16="http://schemas.microsoft.com/office/drawing/2014/main" id="{057DF441-6E02-2697-72E4-D2544D06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78" y="4001548"/>
                <a:ext cx="1738710" cy="201125"/>
              </a:xfrm>
              <a:prstGeom prst="rect">
                <a:avLst/>
              </a:prstGeom>
              <a:blipFill>
                <a:blip r:embed="rId21"/>
                <a:stretch>
                  <a:fillRect l="-6316" t="-30303" r="-3509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0">
                <a:extLst>
                  <a:ext uri="{FF2B5EF4-FFF2-40B4-BE49-F238E27FC236}">
                    <a16:creationId xmlns:a16="http://schemas.microsoft.com/office/drawing/2014/main" id="{1BEF4B19-6816-4B7D-7F85-4A05AA5F84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0050" y="3984578"/>
                <a:ext cx="1738710" cy="201125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350"/>
                  <a:t>h = 0.10×0.10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350"/>
                  <a:t>= 4.9 mm</a:t>
                </a:r>
              </a:p>
              <a:p>
                <a:endParaRPr lang="en-US" sz="1350"/>
              </a:p>
            </p:txBody>
          </p:sp>
        </mc:Choice>
        <mc:Fallback xmlns="">
          <p:sp>
            <p:nvSpPr>
              <p:cNvPr id="20" name="Content Placeholder 10">
                <a:extLst>
                  <a:ext uri="{FF2B5EF4-FFF2-40B4-BE49-F238E27FC236}">
                    <a16:creationId xmlns:a16="http://schemas.microsoft.com/office/drawing/2014/main" id="{1BEF4B19-6816-4B7D-7F85-4A05AA5F8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050" y="3984578"/>
                <a:ext cx="1738710" cy="201125"/>
              </a:xfrm>
              <a:prstGeom prst="rect">
                <a:avLst/>
              </a:prstGeom>
              <a:blipFill>
                <a:blip r:embed="rId22"/>
                <a:stretch>
                  <a:fillRect l="-5944" t="-30303" b="-1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md1">
            <a:hlinkClick r:id="" action="ppaction://media"/>
            <a:extLst>
              <a:ext uri="{FF2B5EF4-FFF2-40B4-BE49-F238E27FC236}">
                <a16:creationId xmlns:a16="http://schemas.microsoft.com/office/drawing/2014/main" id="{8BE7EFE4-61AC-3246-FA9D-134920F24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l="34174" r="36596"/>
          <a:stretch/>
        </p:blipFill>
        <p:spPr>
          <a:xfrm>
            <a:off x="109729" y="1218065"/>
            <a:ext cx="1399031" cy="2678177"/>
          </a:xfrm>
          <a:prstGeom prst="rect">
            <a:avLst/>
          </a:prstGeom>
        </p:spPr>
      </p:pic>
      <p:pic>
        <p:nvPicPr>
          <p:cNvPr id="22" name="md2">
            <a:hlinkClick r:id="" action="ppaction://media"/>
            <a:extLst>
              <a:ext uri="{FF2B5EF4-FFF2-40B4-BE49-F238E27FC236}">
                <a16:creationId xmlns:a16="http://schemas.microsoft.com/office/drawing/2014/main" id="{4E3FCAC3-DB2A-9C02-A85E-FB7ADA773A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3"/>
          <a:srcRect l="33990" t="3410" r="35903"/>
          <a:stretch/>
        </p:blipFill>
        <p:spPr>
          <a:xfrm>
            <a:off x="1484453" y="1290876"/>
            <a:ext cx="1449678" cy="2594903"/>
          </a:xfrm>
          <a:prstGeom prst="rect">
            <a:avLst/>
          </a:prstGeom>
        </p:spPr>
      </p:pic>
      <p:pic>
        <p:nvPicPr>
          <p:cNvPr id="23" name="md3">
            <a:hlinkClick r:id="" action="ppaction://media"/>
            <a:extLst>
              <a:ext uri="{FF2B5EF4-FFF2-40B4-BE49-F238E27FC236}">
                <a16:creationId xmlns:a16="http://schemas.microsoft.com/office/drawing/2014/main" id="{9353F024-263C-F3D7-F9D3-11E1B7BC287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/>
          <a:srcRect l="34418" t="2343" r="35904"/>
          <a:stretch/>
        </p:blipFill>
        <p:spPr>
          <a:xfrm>
            <a:off x="2966158" y="1280424"/>
            <a:ext cx="1415105" cy="2605355"/>
          </a:xfrm>
          <a:prstGeom prst="rect">
            <a:avLst/>
          </a:prstGeom>
        </p:spPr>
      </p:pic>
      <p:pic>
        <p:nvPicPr>
          <p:cNvPr id="24" name="md5">
            <a:hlinkClick r:id="" action="ppaction://media"/>
            <a:extLst>
              <a:ext uri="{FF2B5EF4-FFF2-40B4-BE49-F238E27FC236}">
                <a16:creationId xmlns:a16="http://schemas.microsoft.com/office/drawing/2014/main" id="{EF9FDEFC-CBCC-F38F-4822-588DF13F678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5"/>
          <a:srcRect l="33668" t="2534" r="35582"/>
          <a:stretch/>
        </p:blipFill>
        <p:spPr>
          <a:xfrm>
            <a:off x="4505952" y="1290876"/>
            <a:ext cx="1478646" cy="2622335"/>
          </a:xfrm>
          <a:prstGeom prst="rect">
            <a:avLst/>
          </a:prstGeom>
        </p:spPr>
      </p:pic>
      <p:pic>
        <p:nvPicPr>
          <p:cNvPr id="25" name="md4">
            <a:hlinkClick r:id="" action="ppaction://media"/>
            <a:extLst>
              <a:ext uri="{FF2B5EF4-FFF2-40B4-BE49-F238E27FC236}">
                <a16:creationId xmlns:a16="http://schemas.microsoft.com/office/drawing/2014/main" id="{5C0207F9-FCF8-0318-162E-7DE9ADBEE07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6"/>
          <a:srcRect l="34097" t="3875" r="35475"/>
          <a:stretch/>
        </p:blipFill>
        <p:spPr>
          <a:xfrm>
            <a:off x="6342794" y="1349258"/>
            <a:ext cx="1440963" cy="25469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25BC2E-58B5-CB6C-4A14-428DE29FE6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4026" y="1366215"/>
            <a:ext cx="1114977" cy="25300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3ACCD4-B9D0-095B-EAC9-4C45D245043B}"/>
              </a:ext>
            </a:extLst>
          </p:cNvPr>
          <p:cNvSpPr txBox="1"/>
          <p:nvPr/>
        </p:nvSpPr>
        <p:spPr>
          <a:xfrm>
            <a:off x="294892" y="4710594"/>
            <a:ext cx="8193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+mj-lt"/>
                <a:ea typeface="ＭＳ Ｐゴシック" charset="0"/>
              </a:rPr>
              <a:t>Used scaling law to reduce mesh dependency due to embedded shear band</a:t>
            </a:r>
          </a:p>
        </p:txBody>
      </p:sp>
    </p:spTree>
    <p:extLst>
      <p:ext uri="{BB962C8B-B14F-4D97-AF65-F5344CB8AC3E}">
        <p14:creationId xmlns:p14="http://schemas.microsoft.com/office/powerpoint/2010/main" val="23833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0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21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32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10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432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86E3-D1AD-46B0-70A0-674C6D87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70" y="99493"/>
            <a:ext cx="7744456" cy="556509"/>
          </a:xfrm>
        </p:spPr>
        <p:txBody>
          <a:bodyPr/>
          <a:lstStyle/>
          <a:p>
            <a:r>
              <a:rPr lang="en-US" dirty="0"/>
              <a:t>Influence of Grid </a:t>
            </a:r>
            <a:r>
              <a:rPr lang="en-US" sz="2800" dirty="0"/>
              <a:t>Density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4285-28FA-2DE5-DB59-0F9ECEA4C8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2388A-82CB-8137-D66D-133A63DD82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15</a:t>
            </a:fld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20888-A372-CB62-2091-4410855F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06" y="851338"/>
            <a:ext cx="6773917" cy="4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6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86E3-D1AD-46B0-70A0-674C6D878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579" y="110427"/>
            <a:ext cx="7744456" cy="556509"/>
          </a:xfrm>
        </p:spPr>
        <p:txBody>
          <a:bodyPr/>
          <a:lstStyle/>
          <a:p>
            <a:r>
              <a:rPr lang="en-US"/>
              <a:t>Cone-soil contact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4285-28FA-2DE5-DB59-0F9ECEA4C8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2388A-82CB-8137-D66D-133A63DD824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16</a:t>
            </a:fld>
            <a:endParaRPr lang="fi-F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73DAD8B-6759-F63E-D583-ABC8F74B984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2967" y="666936"/>
                <a:ext cx="3665482" cy="4850301"/>
              </a:xfrm>
            </p:spPr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Friction contact model by </a:t>
                </a:r>
              </a:p>
              <a:p>
                <a:r>
                  <a:rPr lang="en-US" sz="1800"/>
                  <a:t>    </a:t>
                </a:r>
                <a:r>
                  <a:rPr lang="en-US" sz="1800" err="1"/>
                  <a:t>Bardenhagen</a:t>
                </a:r>
                <a:r>
                  <a:rPr lang="en-US" sz="1800"/>
                  <a:t> et al.(2001) </a:t>
                </a:r>
              </a:p>
              <a:p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Frictional sliding is allowed between materials based on specified value of friction coefficient (</a:t>
                </a:r>
                <a14:m>
                  <m:oMath xmlns:m="http://schemas.openxmlformats.org/officeDocument/2006/math">
                    <m:r>
                      <a:rPr lang="is-IS" sz="180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/>
                  <a:t>) and normal force between the objects</a:t>
                </a:r>
              </a:p>
              <a:p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IN" sz="1800" b="1"/>
                  <a:t>Rough cone-soil interaction condition is enforced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IN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is-IS" sz="1800" kern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</a:t>
                </a:r>
                <a:r>
                  <a:rPr lang="is-IS" sz="1800" kern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</a:t>
                </a:r>
                <a:r>
                  <a:rPr lang="is-IS" sz="1800" err="1"/>
                  <a:t>iction</a:t>
                </a:r>
                <a:r>
                  <a:rPr lang="is-IS" sz="1800"/>
                  <a:t> </a:t>
                </a:r>
                <a:r>
                  <a:rPr lang="is-IS" sz="1800" err="1"/>
                  <a:t>coefficient</a:t>
                </a:r>
                <a:r>
                  <a:rPr lang="is-IS" sz="1800"/>
                  <a:t> </a:t>
                </a:r>
                <a:r>
                  <a:rPr lang="is-IS" sz="1800" err="1"/>
                  <a:t>between</a:t>
                </a:r>
                <a:r>
                  <a:rPr lang="is-IS" sz="1800"/>
                  <a:t> </a:t>
                </a:r>
                <a:r>
                  <a:rPr lang="is-IS" sz="1800" err="1"/>
                  <a:t>cohesive</a:t>
                </a:r>
                <a:r>
                  <a:rPr lang="is-IS" sz="1800"/>
                  <a:t> </a:t>
                </a:r>
                <a:r>
                  <a:rPr lang="is-IS" sz="1800" err="1"/>
                  <a:t>soil</a:t>
                </a:r>
                <a:r>
                  <a:rPr lang="is-IS" sz="1800"/>
                  <a:t> </a:t>
                </a:r>
                <a:r>
                  <a:rPr lang="is-IS" sz="1800" err="1"/>
                  <a:t>and</a:t>
                </a:r>
                <a:r>
                  <a:rPr lang="is-IS" sz="1800"/>
                  <a:t> </a:t>
                </a:r>
                <a:r>
                  <a:rPr lang="is-IS" sz="1800" err="1"/>
                  <a:t>steel</a:t>
                </a:r>
                <a:r>
                  <a:rPr lang="is-IS" sz="1800"/>
                  <a:t> </a:t>
                </a:r>
                <a:r>
                  <a:rPr lang="is-IS" sz="1800" err="1"/>
                  <a:t>lies</a:t>
                </a:r>
                <a:r>
                  <a:rPr lang="is-IS" sz="1800"/>
                  <a:t> </a:t>
                </a:r>
                <a:r>
                  <a:rPr lang="is-IS" sz="1800" err="1"/>
                  <a:t>between</a:t>
                </a:r>
                <a:r>
                  <a:rPr lang="is-IS" sz="1800"/>
                  <a:t> 0.5-0.65</a:t>
                </a:r>
              </a:p>
              <a:p>
                <a:r>
                  <a:rPr lang="is-IS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(</a:t>
                </a:r>
                <a:r>
                  <a:rPr lang="is-IS" sz="1800" kern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Tsubakihara</a:t>
                </a:r>
                <a:r>
                  <a:rPr lang="is-IS" sz="1800" ker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et al., 1993).</a:t>
                </a:r>
                <a:endParaRPr lang="en-IN" sz="1800" b="1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LID4096" sz="180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73DAD8B-6759-F63E-D583-ABC8F74B9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2967" y="666936"/>
                <a:ext cx="3665482" cy="4850301"/>
              </a:xfrm>
              <a:blipFill>
                <a:blip r:embed="rId2"/>
                <a:stretch>
                  <a:fillRect l="-3661" t="-1633" b="-251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275DC8B-EC01-3578-76AF-87F4597E3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37" y="2530129"/>
            <a:ext cx="4064000" cy="26603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F8AAFF-CBCC-EDA6-F5A0-485E2BD5CFAD}"/>
              </a:ext>
            </a:extLst>
          </p:cNvPr>
          <p:cNvSpPr/>
          <p:nvPr/>
        </p:nvSpPr>
        <p:spPr>
          <a:xfrm>
            <a:off x="5563288" y="856637"/>
            <a:ext cx="1480457" cy="1575521"/>
          </a:xfrm>
          <a:prstGeom prst="rect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24D96-565E-4E68-BED4-6878EC7AFE5C}"/>
              </a:ext>
            </a:extLst>
          </p:cNvPr>
          <p:cNvCxnSpPr>
            <a:cxnSpLocks/>
          </p:cNvCxnSpPr>
          <p:nvPr/>
        </p:nvCxnSpPr>
        <p:spPr>
          <a:xfrm>
            <a:off x="5563288" y="261257"/>
            <a:ext cx="0" cy="59538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4E5EA4-54C3-467A-D303-5DA9E747696D}"/>
              </a:ext>
            </a:extLst>
          </p:cNvPr>
          <p:cNvCxnSpPr>
            <a:cxnSpLocks/>
          </p:cNvCxnSpPr>
          <p:nvPr/>
        </p:nvCxnSpPr>
        <p:spPr>
          <a:xfrm>
            <a:off x="5900058" y="261257"/>
            <a:ext cx="0" cy="1063569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9F04F5-C8D2-2023-299F-E447E33E6626}"/>
              </a:ext>
            </a:extLst>
          </p:cNvPr>
          <p:cNvCxnSpPr>
            <a:endCxn id="6" idx="1"/>
          </p:cNvCxnSpPr>
          <p:nvPr/>
        </p:nvCxnSpPr>
        <p:spPr>
          <a:xfrm flipH="1">
            <a:off x="5563288" y="1251857"/>
            <a:ext cx="358541" cy="392541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0A712-0F0F-D47F-98A2-E571234895EC}"/>
              </a:ext>
            </a:extLst>
          </p:cNvPr>
          <p:cNvSpPr/>
          <p:nvPr/>
        </p:nvSpPr>
        <p:spPr>
          <a:xfrm>
            <a:off x="5585061" y="666936"/>
            <a:ext cx="293226" cy="3925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4C186C-106E-AB40-27A3-8099DC0EE42E}"/>
              </a:ext>
            </a:extLst>
          </p:cNvPr>
          <p:cNvCxnSpPr/>
          <p:nvPr/>
        </p:nvCxnSpPr>
        <p:spPr>
          <a:xfrm>
            <a:off x="5563288" y="261257"/>
            <a:ext cx="33677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8D9C57-F5BB-98B4-C8A2-A0F817F82753}"/>
              </a:ext>
            </a:extLst>
          </p:cNvPr>
          <p:cNvCxnSpPr>
            <a:cxnSpLocks/>
          </p:cNvCxnSpPr>
          <p:nvPr/>
        </p:nvCxnSpPr>
        <p:spPr>
          <a:xfrm flipH="1" flipV="1">
            <a:off x="6024900" y="959405"/>
            <a:ext cx="1" cy="584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55B8E2-8065-3CA5-44E6-F6769A83590E}"/>
              </a:ext>
            </a:extLst>
          </p:cNvPr>
          <p:cNvCxnSpPr>
            <a:cxnSpLocks/>
          </p:cNvCxnSpPr>
          <p:nvPr/>
        </p:nvCxnSpPr>
        <p:spPr>
          <a:xfrm>
            <a:off x="5775217" y="666936"/>
            <a:ext cx="10884" cy="486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C3351E-FD7C-4A0D-53F7-8F8AE63C0D72}"/>
              </a:ext>
            </a:extLst>
          </p:cNvPr>
          <p:cNvSpPr txBox="1"/>
          <p:nvPr/>
        </p:nvSpPr>
        <p:spPr>
          <a:xfrm>
            <a:off x="7141028" y="1667502"/>
            <a:ext cx="2002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3"/>
                </a:solidFill>
              </a:rPr>
              <a:t>Friction contact model </a:t>
            </a:r>
            <a:endParaRPr lang="en-US" b="1">
              <a:solidFill>
                <a:schemeClr val="accent3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606B63-5D9B-033E-E621-629167BB8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49" y="3476488"/>
            <a:ext cx="2127688" cy="84132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8FF1B0-E3D5-9EFD-C891-C599203173F8}"/>
              </a:ext>
            </a:extLst>
          </p:cNvPr>
          <p:cNvCxnSpPr/>
          <p:nvPr/>
        </p:nvCxnSpPr>
        <p:spPr>
          <a:xfrm>
            <a:off x="7043745" y="4212415"/>
            <a:ext cx="227912" cy="566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65FC30-CC13-4DD4-6FE4-D55B7879B86E}"/>
              </a:ext>
            </a:extLst>
          </p:cNvPr>
          <p:cNvSpPr txBox="1"/>
          <p:nvPr/>
        </p:nvSpPr>
        <p:spPr>
          <a:xfrm>
            <a:off x="5359011" y="-74247"/>
            <a:ext cx="103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3"/>
                </a:solidFill>
              </a:rPr>
              <a:t>cone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D9C7BA-2096-6579-B8EC-9E2683B8DB66}"/>
              </a:ext>
            </a:extLst>
          </p:cNvPr>
          <p:cNvSpPr txBox="1"/>
          <p:nvPr/>
        </p:nvSpPr>
        <p:spPr>
          <a:xfrm>
            <a:off x="5717550" y="1734010"/>
            <a:ext cx="103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soil</a:t>
            </a:r>
          </a:p>
        </p:txBody>
      </p:sp>
    </p:spTree>
    <p:extLst>
      <p:ext uri="{BB962C8B-B14F-4D97-AF65-F5344CB8AC3E}">
        <p14:creationId xmlns:p14="http://schemas.microsoft.com/office/powerpoint/2010/main" val="243087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E2AA-CB30-2B64-CE5F-B6A3CD1D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56" y="180137"/>
            <a:ext cx="8431644" cy="651136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Numerical cone penetration </a:t>
            </a:r>
            <a:r>
              <a:rPr lang="en-IN" sz="2800">
                <a:solidFill>
                  <a:srgbClr val="0070C0"/>
                </a:solidFill>
              </a:rPr>
              <a:t>process</a:t>
            </a:r>
            <a:endParaRPr lang="LID4096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5063-FA08-9EF8-D366-C478593057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17</a:t>
            </a:fld>
            <a:endParaRPr lang="fi-FI"/>
          </a:p>
        </p:txBody>
      </p:sp>
      <p:pic>
        <p:nvPicPr>
          <p:cNvPr id="3" name="FFP_1">
            <a:hlinkClick r:id="" action="ppaction://media"/>
            <a:extLst>
              <a:ext uri="{FF2B5EF4-FFF2-40B4-BE49-F238E27FC236}">
                <a16:creationId xmlns:a16="http://schemas.microsoft.com/office/drawing/2014/main" id="{69C2EBD8-4B63-9F4C-6660-25A84C37B123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2292" t="11509" r="33203" b="4465"/>
          <a:stretch/>
        </p:blipFill>
        <p:spPr>
          <a:xfrm>
            <a:off x="2926139" y="1375371"/>
            <a:ext cx="1921835" cy="3240063"/>
          </a:xfrm>
        </p:spPr>
      </p:pic>
      <p:pic>
        <p:nvPicPr>
          <p:cNvPr id="7" name="FFP_0">
            <a:hlinkClick r:id="" action="ppaction://media"/>
            <a:extLst>
              <a:ext uri="{FF2B5EF4-FFF2-40B4-BE49-F238E27FC236}">
                <a16:creationId xmlns:a16="http://schemas.microsoft.com/office/drawing/2014/main" id="{B2C3B977-8F63-52B1-0D0F-8CD3F2C323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1032" t="10132" r="30972" b="4855"/>
          <a:stretch/>
        </p:blipFill>
        <p:spPr>
          <a:xfrm>
            <a:off x="302207" y="1372582"/>
            <a:ext cx="2053716" cy="3181131"/>
          </a:xfrm>
          <a:prstGeom prst="rect">
            <a:avLst/>
          </a:prstGeom>
        </p:spPr>
      </p:pic>
      <p:pic>
        <p:nvPicPr>
          <p:cNvPr id="8" name="FFP_2">
            <a:hlinkClick r:id="" action="ppaction://media"/>
            <a:extLst>
              <a:ext uri="{FF2B5EF4-FFF2-40B4-BE49-F238E27FC236}">
                <a16:creationId xmlns:a16="http://schemas.microsoft.com/office/drawing/2014/main" id="{906D4C61-B625-8629-4C89-1EB29E2F012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33930" t="7847" r="34996" b="4246"/>
          <a:stretch/>
        </p:blipFill>
        <p:spPr>
          <a:xfrm>
            <a:off x="5198983" y="1277541"/>
            <a:ext cx="2053717" cy="3467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4624AE11-4D35-19A7-EB3B-CF0D4D7DC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668" y="4553713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0 mm</a:t>
                </a:r>
                <a:endParaRPr lang="en-US" sz="1800"/>
              </a:p>
            </p:txBody>
          </p:sp>
        </mc:Choice>
        <mc:Fallback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4624AE11-4D35-19A7-EB3B-CF0D4D7DC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68" y="4553713"/>
                <a:ext cx="1185385" cy="260603"/>
              </a:xfrm>
              <a:prstGeom prst="rect">
                <a:avLst/>
              </a:prstGeom>
              <a:blipFill>
                <a:blip r:embed="rId11"/>
                <a:stretch>
                  <a:fillRect l="-7732" t="-30233" r="-8247" b="-581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10">
                <a:extLst>
                  <a:ext uri="{FF2B5EF4-FFF2-40B4-BE49-F238E27FC236}">
                    <a16:creationId xmlns:a16="http://schemas.microsoft.com/office/drawing/2014/main" id="{69928455-1CC1-403D-F269-DF1C0B502A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078" y="4553713"/>
                <a:ext cx="1481581" cy="316590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10 mm</a:t>
                </a:r>
                <a:endParaRPr lang="en-US" sz="1800"/>
              </a:p>
            </p:txBody>
          </p:sp>
        </mc:Choice>
        <mc:Fallback>
          <p:sp>
            <p:nvSpPr>
              <p:cNvPr id="9" name="Content Placeholder 10">
                <a:extLst>
                  <a:ext uri="{FF2B5EF4-FFF2-40B4-BE49-F238E27FC236}">
                    <a16:creationId xmlns:a16="http://schemas.microsoft.com/office/drawing/2014/main" id="{69928455-1CC1-403D-F269-DF1C0B50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078" y="4553713"/>
                <a:ext cx="1481581" cy="316590"/>
              </a:xfrm>
              <a:prstGeom prst="rect">
                <a:avLst/>
              </a:prstGeom>
              <a:blipFill>
                <a:blip r:embed="rId12"/>
                <a:stretch>
                  <a:fillRect l="-5761" t="-25000" b="-307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0">
                <a:extLst>
                  <a:ext uri="{FF2B5EF4-FFF2-40B4-BE49-F238E27FC236}">
                    <a16:creationId xmlns:a16="http://schemas.microsoft.com/office/drawing/2014/main" id="{605B445F-E9CE-2B6D-C55F-79C2C7B96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8369" y="4698701"/>
                <a:ext cx="1528247" cy="49229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20 mm</a:t>
                </a:r>
                <a:endParaRPr lang="en-US" sz="1800"/>
              </a:p>
            </p:txBody>
          </p:sp>
        </mc:Choice>
        <mc:Fallback>
          <p:sp>
            <p:nvSpPr>
              <p:cNvPr id="10" name="Content Placeholder 10">
                <a:extLst>
                  <a:ext uri="{FF2B5EF4-FFF2-40B4-BE49-F238E27FC236}">
                    <a16:creationId xmlns:a16="http://schemas.microsoft.com/office/drawing/2014/main" id="{605B445F-E9CE-2B6D-C55F-79C2C7B96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69" y="4698701"/>
                <a:ext cx="1528247" cy="492298"/>
              </a:xfrm>
              <a:prstGeom prst="rect">
                <a:avLst/>
              </a:prstGeom>
              <a:blipFill>
                <a:blip r:embed="rId13"/>
                <a:stretch>
                  <a:fillRect l="-5976" t="-1604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BD4EE6C-017E-F6FF-6726-7305AEC0CA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342" y="4856996"/>
                <a:ext cx="1481581" cy="354941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800"/>
                  <a:t> = 4.8 mm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BD4EE6C-017E-F6FF-6726-7305AEC0C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342" y="4856996"/>
                <a:ext cx="1481581" cy="354941"/>
              </a:xfrm>
              <a:prstGeom prst="rect">
                <a:avLst/>
              </a:prstGeom>
              <a:blipFill>
                <a:blip r:embed="rId14"/>
                <a:stretch>
                  <a:fillRect l="-5761" t="-22414" b="-172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CAADFBA2-5DA1-7235-8868-304695435D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6692" y="4874358"/>
                <a:ext cx="1468967" cy="492299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800"/>
                  <a:t> = 10.2 mm</a:t>
                </a:r>
              </a:p>
            </p:txBody>
          </p:sp>
        </mc:Choice>
        <mc:Fallback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CAADFBA2-5DA1-7235-8868-30469543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692" y="4874358"/>
                <a:ext cx="1468967" cy="492299"/>
              </a:xfrm>
              <a:prstGeom prst="rect">
                <a:avLst/>
              </a:prstGeom>
              <a:blipFill>
                <a:blip r:embed="rId15"/>
                <a:stretch>
                  <a:fillRect l="-5809" t="-16250" r="-91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79532B38-3B21-1FF6-07CF-416C283A60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0983" y="4951334"/>
                <a:ext cx="1581823" cy="41532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1800"/>
                  <a:t> = 13.4 mm</a:t>
                </a:r>
              </a:p>
            </p:txBody>
          </p:sp>
        </mc:Choice>
        <mc:Fallback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79532B38-3B21-1FF6-07CF-416C283A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83" y="4951334"/>
                <a:ext cx="1581823" cy="415323"/>
              </a:xfrm>
              <a:prstGeom prst="rect">
                <a:avLst/>
              </a:prstGeom>
              <a:blipFill>
                <a:blip r:embed="rId16"/>
                <a:stretch>
                  <a:fillRect l="-5792" t="-19118" r="-1158" b="-147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5D2535E-2C43-2FD1-9E69-8094644D19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2806" y="1277541"/>
            <a:ext cx="1528247" cy="34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BA2-0CBC-0DB8-6FA8-EE977D0D2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188" y="180973"/>
            <a:ext cx="8081433" cy="379414"/>
          </a:xfrm>
        </p:spPr>
        <p:txBody>
          <a:bodyPr/>
          <a:lstStyle/>
          <a:p>
            <a:r>
              <a:rPr lang="en-US" dirty="0"/>
              <a:t>Numerical replication of FF-CPT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B5AB-3C4D-17E8-C9C3-8023B7A683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FD42-97B0-E4FB-B5DC-AE546F8A7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18</a:t>
            </a:fld>
            <a:endParaRPr lang="fi-FI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208462B-AB3A-37AF-2EC5-5F17A36BB7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4303" y="818201"/>
            <a:ext cx="4166824" cy="27842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B6A883-E30D-FB32-BA97-F67FF5C8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7" y="3429000"/>
            <a:ext cx="4058745" cy="23057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689AF5-6011-6ED1-8210-5A0D0F547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58362"/>
            <a:ext cx="4058745" cy="30440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E4EBAF-4622-635E-70A2-0C6CD89B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461" y="3433480"/>
            <a:ext cx="4272455" cy="2333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2281F-CF2E-C64D-27BA-C05545D19474}"/>
              </a:ext>
            </a:extLst>
          </p:cNvPr>
          <p:cNvSpPr txBox="1"/>
          <p:nvPr/>
        </p:nvSpPr>
        <p:spPr>
          <a:xfrm>
            <a:off x="3242930" y="4812922"/>
            <a:ext cx="1654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000" b="1"/>
              <a:t>Oscillation</a:t>
            </a:r>
            <a:endParaRPr lang="LID4096" sz="2000" b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33DE14-F8F8-950D-4A91-6B4DC1EA56A2}"/>
              </a:ext>
            </a:extLst>
          </p:cNvPr>
          <p:cNvCxnSpPr/>
          <p:nvPr/>
        </p:nvCxnSpPr>
        <p:spPr>
          <a:xfrm flipH="1" flipV="1">
            <a:off x="3661937" y="4530991"/>
            <a:ext cx="137177" cy="3458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0">
                <a:extLst>
                  <a:ext uri="{FF2B5EF4-FFF2-40B4-BE49-F238E27FC236}">
                    <a16:creationId xmlns:a16="http://schemas.microsoft.com/office/drawing/2014/main" id="{DA9BB580-12AA-BCF0-F310-87DAC612B6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1153" y="2088196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0 mm</a:t>
                </a:r>
                <a:endParaRPr lang="en-US" sz="1800"/>
              </a:p>
            </p:txBody>
          </p:sp>
        </mc:Choice>
        <mc:Fallback>
          <p:sp>
            <p:nvSpPr>
              <p:cNvPr id="10" name="Content Placeholder 10">
                <a:extLst>
                  <a:ext uri="{FF2B5EF4-FFF2-40B4-BE49-F238E27FC236}">
                    <a16:creationId xmlns:a16="http://schemas.microsoft.com/office/drawing/2014/main" id="{DA9BB580-12AA-BCF0-F310-87DAC612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153" y="2088196"/>
                <a:ext cx="1185385" cy="260603"/>
              </a:xfrm>
              <a:prstGeom prst="rect">
                <a:avLst/>
              </a:prstGeom>
              <a:blipFill>
                <a:blip r:embed="rId6"/>
                <a:stretch>
                  <a:fillRect l="-7732" t="-30952" r="-8247" b="-6190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2E6030-2533-0DBE-BEA6-2FA7853D42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9492" y="2352040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=20 mm</a:t>
                </a:r>
                <a:endParaRPr lang="en-US" sz="180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2E6030-2533-0DBE-BEA6-2FA7853D4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92" y="2352040"/>
                <a:ext cx="1185385" cy="260603"/>
              </a:xfrm>
              <a:prstGeom prst="rect">
                <a:avLst/>
              </a:prstGeom>
              <a:blipFill>
                <a:blip r:embed="rId7"/>
                <a:stretch>
                  <a:fillRect l="-7732" t="-30233" r="-11856" b="-581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C9F3F646-A9D7-4FCA-ABEB-5D8BE60F8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7591" y="3578427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0 mm</a:t>
                </a:r>
                <a:endParaRPr lang="en-US" sz="1800"/>
              </a:p>
            </p:txBody>
          </p:sp>
        </mc:Choice>
        <mc:Fallback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C9F3F646-A9D7-4FCA-ABEB-5D8BE60F8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91" y="3578427"/>
                <a:ext cx="1185385" cy="260603"/>
              </a:xfrm>
              <a:prstGeom prst="rect">
                <a:avLst/>
              </a:prstGeom>
              <a:blipFill>
                <a:blip r:embed="rId8"/>
                <a:stretch>
                  <a:fillRect l="-7216" t="-30233" r="-8763" b="-604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2CC720CF-4172-F1D8-3B33-CACE102E9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3573" y="3578427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=20 mm</a:t>
                </a:r>
                <a:endParaRPr lang="en-US" sz="1800"/>
              </a:p>
            </p:txBody>
          </p:sp>
        </mc:Choice>
        <mc:Fallback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2CC720CF-4172-F1D8-3B33-CACE102E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573" y="3578427"/>
                <a:ext cx="1185385" cy="260603"/>
              </a:xfrm>
              <a:prstGeom prst="rect">
                <a:avLst/>
              </a:prstGeom>
              <a:blipFill>
                <a:blip r:embed="rId9"/>
                <a:stretch>
                  <a:fillRect l="-7732" t="-30233" r="-11856" b="-604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75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BA2-0CBC-0DB8-6FA8-EE977D0D2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835" y="337530"/>
            <a:ext cx="7962137" cy="445714"/>
          </a:xfrm>
        </p:spPr>
        <p:txBody>
          <a:bodyPr/>
          <a:lstStyle/>
          <a:p>
            <a:r>
              <a:rPr lang="en-US" sz="2800"/>
              <a:t>Effect of </a:t>
            </a:r>
            <a:r>
              <a:rPr lang="en-US" sz="2800" err="1"/>
              <a:t>destructuration</a:t>
            </a:r>
            <a:r>
              <a:rPr lang="en-US" sz="2800"/>
              <a:t> of clay</a:t>
            </a:r>
            <a:endParaRPr lang="LID4096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B5AB-3C4D-17E8-C9C3-8023B7A683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FD42-97B0-E4FB-B5DC-AE546F8A7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19</a:t>
            </a:fld>
            <a:endParaRPr lang="fi-FI"/>
          </a:p>
        </p:txBody>
      </p:sp>
      <p:pic>
        <p:nvPicPr>
          <p:cNvPr id="8" name="FFC-0-su">
            <a:hlinkClick r:id="" action="ppaction://media"/>
            <a:extLst>
              <a:ext uri="{FF2B5EF4-FFF2-40B4-BE49-F238E27FC236}">
                <a16:creationId xmlns:a16="http://schemas.microsoft.com/office/drawing/2014/main" id="{AEC927D6-0086-15CF-6302-ADDE83929D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3371" t="3161" r="34378"/>
          <a:stretch/>
        </p:blipFill>
        <p:spPr>
          <a:xfrm>
            <a:off x="304799" y="783244"/>
            <a:ext cx="2447637" cy="4112163"/>
          </a:xfrm>
          <a:prstGeom prst="rect">
            <a:avLst/>
          </a:prstGeom>
        </p:spPr>
      </p:pic>
      <p:pic>
        <p:nvPicPr>
          <p:cNvPr id="9" name="FFp-1-su">
            <a:hlinkClick r:id="" action="ppaction://media"/>
            <a:extLst>
              <a:ext uri="{FF2B5EF4-FFF2-40B4-BE49-F238E27FC236}">
                <a16:creationId xmlns:a16="http://schemas.microsoft.com/office/drawing/2014/main" id="{CFBB8DC4-78AC-57D4-6365-5BC0DC055D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3154" t="2001" r="33513"/>
          <a:stretch/>
        </p:blipFill>
        <p:spPr>
          <a:xfrm>
            <a:off x="2848400" y="783245"/>
            <a:ext cx="2499813" cy="4112162"/>
          </a:xfrm>
          <a:prstGeom prst="rect">
            <a:avLst/>
          </a:prstGeom>
        </p:spPr>
      </p:pic>
      <p:pic>
        <p:nvPicPr>
          <p:cNvPr id="10" name="FFp-2-su">
            <a:hlinkClick r:id="" action="ppaction://media"/>
            <a:extLst>
              <a:ext uri="{FF2B5EF4-FFF2-40B4-BE49-F238E27FC236}">
                <a16:creationId xmlns:a16="http://schemas.microsoft.com/office/drawing/2014/main" id="{B982C715-0741-A857-B3A5-7BFDA77E76E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35968" r="35352"/>
          <a:stretch/>
        </p:blipFill>
        <p:spPr>
          <a:xfrm>
            <a:off x="5348213" y="728441"/>
            <a:ext cx="2135873" cy="41669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92BDA6E8-746B-D912-7F18-5FFCC58208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629" y="5080518"/>
                <a:ext cx="1523999" cy="41676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000FF"/>
                    </a:solidFill>
                  </a:rPr>
                  <a:t> = 0 mm</a:t>
                </a:r>
                <a:endParaRPr lang="en-US" sz="2000"/>
              </a:p>
            </p:txBody>
          </p:sp>
        </mc:Choice>
        <mc:Fallback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92BDA6E8-746B-D912-7F18-5FFCC582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29" y="5080518"/>
                <a:ext cx="1523999" cy="416768"/>
              </a:xfrm>
              <a:prstGeom prst="rect">
                <a:avLst/>
              </a:prstGeom>
              <a:blipFill>
                <a:blip r:embed="rId11"/>
                <a:stretch>
                  <a:fillRect l="-6000" t="-17391" b="-115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83EC2328-BE65-0ECE-0B58-0EDBD6F87D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032" y="5151020"/>
                <a:ext cx="1447742" cy="548525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rgbClr val="0000FF"/>
                    </a:solidFill>
                  </a:rPr>
                  <a:t> = 10 mm</a:t>
                </a:r>
                <a:endParaRPr lang="en-US" sz="2000"/>
              </a:p>
            </p:txBody>
          </p:sp>
        </mc:Choice>
        <mc:Fallback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83EC2328-BE65-0ECE-0B58-0EDBD6F8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32" y="5151020"/>
                <a:ext cx="1447742" cy="548525"/>
              </a:xfrm>
              <a:prstGeom prst="rect">
                <a:avLst/>
              </a:prstGeom>
              <a:blipFill>
                <a:blip r:embed="rId12"/>
                <a:stretch>
                  <a:fillRect l="-6751" t="-13333" r="-63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FDC4A1F7-E15F-707E-0FDC-C5CED953FC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178" y="5151020"/>
                <a:ext cx="1496506" cy="449698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20 mm</a:t>
                </a:r>
                <a:endParaRPr lang="en-US" sz="1800"/>
              </a:p>
            </p:txBody>
          </p:sp>
        </mc:Choice>
        <mc:Fallback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FDC4A1F7-E15F-707E-0FDC-C5CED953F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178" y="5151020"/>
                <a:ext cx="1496506" cy="449698"/>
              </a:xfrm>
              <a:prstGeom prst="rect">
                <a:avLst/>
              </a:prstGeom>
              <a:blipFill>
                <a:blip r:embed="rId13"/>
                <a:stretch>
                  <a:fillRect l="-5691" t="-1756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4C1E593-D873-93A3-EE9F-A457C2020D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6756" y="1257282"/>
            <a:ext cx="1868431" cy="35467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F90CB-6FD5-6CA8-6AD5-D4C981BFB3B4}"/>
                  </a:ext>
                </a:extLst>
              </p:cNvPr>
              <p:cNvSpPr txBox="1"/>
              <p:nvPr/>
            </p:nvSpPr>
            <p:spPr>
              <a:xfrm>
                <a:off x="6528377" y="853406"/>
                <a:ext cx="2408464" cy="336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𝒓𝒆𝒇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LID4096" sz="2000" b="1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F90CB-6FD5-6CA8-6AD5-D4C981BF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377" y="853406"/>
                <a:ext cx="2408464" cy="336887"/>
              </a:xfrm>
              <a:prstGeom prst="rect">
                <a:avLst/>
              </a:prstGeom>
              <a:blipFill>
                <a:blip r:embed="rId15"/>
                <a:stretch>
                  <a:fillRect t="-152727" b="-22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03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173" y="398445"/>
            <a:ext cx="8085599" cy="403112"/>
          </a:xfrm>
        </p:spPr>
        <p:txBody>
          <a:bodyPr/>
          <a:lstStyle/>
          <a:p>
            <a:r>
              <a:rPr lang="fi-FI" spc="-15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33172" y="1088571"/>
            <a:ext cx="7428341" cy="42998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1.  Background or need of the study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1800"/>
              <a:t>Experimental investigation of laboratory scale free fall cone penetrometer test on Marine clay</a:t>
            </a:r>
            <a:endParaRPr lang="en-US" sz="1800" b="1" i="0">
              <a:latin typeface="+mj-lt"/>
              <a:ea typeface="ＭＳ Ｐゴシック" charset="0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sz="1800"/>
              <a:t>Numerical simulation of free fall cone penetrometer test on Marine clay using MPM</a:t>
            </a:r>
          </a:p>
          <a:p>
            <a:pPr marL="688466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i="0">
                <a:latin typeface="+mj-lt"/>
                <a:ea typeface="ＭＳ Ｐゴシック" charset="0"/>
              </a:rPr>
              <a:t>Introduction to MPM</a:t>
            </a:r>
          </a:p>
          <a:p>
            <a:pPr marL="602775" lvl="2" indent="-2571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i="0">
                <a:latin typeface="+mj-lt"/>
                <a:ea typeface="ＭＳ Ｐゴシック" charset="0"/>
              </a:rPr>
              <a:t>Strain rate Effect </a:t>
            </a:r>
          </a:p>
          <a:p>
            <a:pPr marL="602775" lvl="2" indent="-2571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i="0">
                <a:latin typeface="+mj-lt"/>
                <a:ea typeface="ＭＳ Ｐゴシック" charset="0"/>
              </a:rPr>
              <a:t>Strain softening effect</a:t>
            </a:r>
          </a:p>
          <a:p>
            <a:pPr>
              <a:lnSpc>
                <a:spcPct val="150000"/>
              </a:lnSpc>
            </a:pPr>
            <a:r>
              <a:rPr lang="en-US" sz="1800"/>
              <a:t>4.  Conclusions and Outlook for future </a:t>
            </a:r>
          </a:p>
          <a:p>
            <a:pPr>
              <a:lnSpc>
                <a:spcPct val="150000"/>
              </a:lnSpc>
            </a:pPr>
            <a:endParaRPr lang="en-US" sz="1800" b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8744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BA2-0CBC-0DB8-6FA8-EE977D0D2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17" y="114673"/>
            <a:ext cx="7962137" cy="641073"/>
          </a:xfrm>
        </p:spPr>
        <p:txBody>
          <a:bodyPr/>
          <a:lstStyle/>
          <a:p>
            <a:r>
              <a:rPr lang="en-US"/>
              <a:t>Horizontal spread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B5AB-3C4D-17E8-C9C3-8023B7A683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FD42-97B0-E4FB-B5DC-AE546F8A7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20</a:t>
            </a:fld>
            <a:endParaRPr lang="fi-FI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ED82AE-CAB4-07DC-4DDF-AAF4C7C41F6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15645"/>
          <a:stretch/>
        </p:blipFill>
        <p:spPr>
          <a:xfrm>
            <a:off x="468201" y="1481328"/>
            <a:ext cx="2336720" cy="308988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7D105-C78E-2281-4D6D-18E3C941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92"/>
          <a:stretch/>
        </p:blipFill>
        <p:spPr>
          <a:xfrm>
            <a:off x="2750057" y="1691437"/>
            <a:ext cx="2410820" cy="287978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47123F-F0EB-5F87-5F50-E1E612C5DEDC}"/>
              </a:ext>
            </a:extLst>
          </p:cNvPr>
          <p:cNvCxnSpPr>
            <a:cxnSpLocks/>
          </p:cNvCxnSpPr>
          <p:nvPr/>
        </p:nvCxnSpPr>
        <p:spPr>
          <a:xfrm flipV="1">
            <a:off x="4238244" y="1691437"/>
            <a:ext cx="0" cy="2478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33DC8E-4FA8-C4E7-3B33-BE506BF685E3}"/>
              </a:ext>
            </a:extLst>
          </p:cNvPr>
          <p:cNvCxnSpPr>
            <a:cxnSpLocks/>
          </p:cNvCxnSpPr>
          <p:nvPr/>
        </p:nvCxnSpPr>
        <p:spPr>
          <a:xfrm flipV="1">
            <a:off x="1437894" y="1846611"/>
            <a:ext cx="0" cy="2405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564FEFE-D6CE-E23B-BEAE-9B11DEE008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21"/>
          <a:stretch/>
        </p:blipFill>
        <p:spPr>
          <a:xfrm>
            <a:off x="5238511" y="1663969"/>
            <a:ext cx="2270999" cy="2724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C926E5-31DD-0467-4C15-A85673727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563" y="1663957"/>
            <a:ext cx="85019" cy="26402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B09AD0-0F60-FDC3-0A3C-9F1F8ED65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922" y="1759718"/>
            <a:ext cx="1115665" cy="25331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625768-9909-2564-1520-263F5260375F}"/>
              </a:ext>
            </a:extLst>
          </p:cNvPr>
          <p:cNvCxnSpPr/>
          <p:nvPr/>
        </p:nvCxnSpPr>
        <p:spPr>
          <a:xfrm>
            <a:off x="1132114" y="2253343"/>
            <a:ext cx="3057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01C7E-B794-D2E6-FFDE-C9B392E24F51}"/>
              </a:ext>
            </a:extLst>
          </p:cNvPr>
          <p:cNvCxnSpPr>
            <a:cxnSpLocks/>
          </p:cNvCxnSpPr>
          <p:nvPr/>
        </p:nvCxnSpPr>
        <p:spPr>
          <a:xfrm>
            <a:off x="3363685" y="2057400"/>
            <a:ext cx="874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F27BE6-45F0-E5AC-C0CE-F40EFCDB8EF0}"/>
              </a:ext>
            </a:extLst>
          </p:cNvPr>
          <p:cNvCxnSpPr>
            <a:cxnSpLocks/>
          </p:cNvCxnSpPr>
          <p:nvPr/>
        </p:nvCxnSpPr>
        <p:spPr>
          <a:xfrm>
            <a:off x="5951004" y="2253343"/>
            <a:ext cx="874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FBE0DC77-1A4E-056F-79BF-060E8A98B8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661" y="4571217"/>
                <a:ext cx="1185385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0 mm</a:t>
                </a:r>
                <a:endParaRPr lang="en-US" sz="1800"/>
              </a:p>
            </p:txBody>
          </p:sp>
        </mc:Choice>
        <mc:Fallback>
          <p:sp>
            <p:nvSpPr>
              <p:cNvPr id="12" name="Content Placeholder 10">
                <a:extLst>
                  <a:ext uri="{FF2B5EF4-FFF2-40B4-BE49-F238E27FC236}">
                    <a16:creationId xmlns:a16="http://schemas.microsoft.com/office/drawing/2014/main" id="{FBE0DC77-1A4E-056F-79BF-060E8A98B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61" y="4571217"/>
                <a:ext cx="1185385" cy="260603"/>
              </a:xfrm>
              <a:prstGeom prst="rect">
                <a:avLst/>
              </a:prstGeom>
              <a:blipFill>
                <a:blip r:embed="rId7"/>
                <a:stretch>
                  <a:fillRect l="-7732" t="-30233" r="-8247" b="-5814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85039679-5033-6B8C-6C27-F8D443C15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1792" y="4641317"/>
                <a:ext cx="1398508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10 mm</a:t>
                </a:r>
                <a:endParaRPr lang="en-US" sz="1800"/>
              </a:p>
            </p:txBody>
          </p:sp>
        </mc:Choice>
        <mc:Fallback>
          <p:sp>
            <p:nvSpPr>
              <p:cNvPr id="14" name="Content Placeholder 10">
                <a:extLst>
                  <a:ext uri="{FF2B5EF4-FFF2-40B4-BE49-F238E27FC236}">
                    <a16:creationId xmlns:a16="http://schemas.microsoft.com/office/drawing/2014/main" id="{85039679-5033-6B8C-6C27-F8D443C15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792" y="4641317"/>
                <a:ext cx="1398508" cy="260603"/>
              </a:xfrm>
              <a:prstGeom prst="rect">
                <a:avLst/>
              </a:prstGeom>
              <a:blipFill>
                <a:blip r:embed="rId8"/>
                <a:stretch>
                  <a:fillRect l="-6114" t="-30233" r="-873" b="-604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D16870C1-DAE6-1DB9-0207-E0CE561AC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0796" y="4633027"/>
                <a:ext cx="1398508" cy="260603"/>
              </a:xfrm>
              <a:prstGeom prst="rect">
                <a:avLst/>
              </a:prstGeom>
            </p:spPr>
            <p:txBody>
              <a:bodyPr vert="horz" lIns="0" tIns="0" rIns="0" bIns="0"/>
              <a:lstStyle>
                <a:lvl1pPr marL="0" indent="0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None/>
                  <a:defRPr sz="2100" b="1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MS PGothic" pitchFamily="34" charset="-128"/>
                  </a:defRPr>
                </a:lvl1pPr>
                <a:lvl2pPr marL="237575" indent="-212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Georgia"/>
                    <a:ea typeface="MS PGothic" pitchFamily="34" charset="-128"/>
                    <a:cs typeface="MS PGothic" charset="0"/>
                  </a:defRPr>
                </a:lvl2pPr>
                <a:lvl3pPr marL="460754" indent="-2303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Lucida Grande"/>
                  <a:buChar char="-"/>
                  <a:defRPr sz="1600" i="1" kern="120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Georgia"/>
                  </a:defRPr>
                </a:lvl3pPr>
                <a:lvl4pPr marL="791922" indent="-194379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1401" kern="1200" baseline="0">
                    <a:solidFill>
                      <a:schemeClr val="tx1"/>
                    </a:solidFill>
                    <a:latin typeface="Georgia"/>
                    <a:ea typeface="ヒラギノ角ゴ Pro W3" charset="-128"/>
                    <a:cs typeface="ヒラギノ角ゴ Pro W3" charset="0"/>
                  </a:defRPr>
                </a:lvl4pPr>
                <a:lvl5pPr marL="1087090" indent="-228578" algn="l" defTabSz="457155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Courier New"/>
                  <a:buChar char="o"/>
                  <a:defRPr sz="1300" kern="1200" baseline="0">
                    <a:solidFill>
                      <a:schemeClr val="tx1"/>
                    </a:solidFill>
                    <a:latin typeface="+mn-lt"/>
                    <a:ea typeface="ＭＳ Ｐゴシック" charset="0"/>
                    <a:cs typeface="MS PGothic" pitchFamily="34" charset="-128"/>
                  </a:defRPr>
                </a:lvl5pPr>
                <a:lvl6pPr marL="251434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03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658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12" indent="-228578" algn="l" defTabSz="457155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rgbClr val="0000FF"/>
                    </a:solidFill>
                  </a:rPr>
                  <a:t> = 20 mm</a:t>
                </a:r>
                <a:endParaRPr lang="en-US" sz="1800"/>
              </a:p>
            </p:txBody>
          </p:sp>
        </mc:Choice>
        <mc:Fallback>
          <p:sp>
            <p:nvSpPr>
              <p:cNvPr id="15" name="Content Placeholder 10">
                <a:extLst>
                  <a:ext uri="{FF2B5EF4-FFF2-40B4-BE49-F238E27FC236}">
                    <a16:creationId xmlns:a16="http://schemas.microsoft.com/office/drawing/2014/main" id="{D16870C1-DAE6-1DB9-0207-E0CE561AC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796" y="4633027"/>
                <a:ext cx="1398508" cy="260603"/>
              </a:xfrm>
              <a:prstGeom prst="rect">
                <a:avLst/>
              </a:prstGeom>
              <a:blipFill>
                <a:blip r:embed="rId9"/>
                <a:stretch>
                  <a:fillRect l="-6550" t="-30233" r="-437" b="-604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C442256D-CF9E-F64C-1827-4E4723E57098}"/>
              </a:ext>
            </a:extLst>
          </p:cNvPr>
          <p:cNvSpPr txBox="1">
            <a:spLocks/>
          </p:cNvSpPr>
          <p:nvPr/>
        </p:nvSpPr>
        <p:spPr>
          <a:xfrm>
            <a:off x="1102582" y="1624753"/>
            <a:ext cx="1185385" cy="2606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575" indent="-212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754" indent="-2303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1922" indent="-194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1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090" indent="-2285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34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5.5 mm</a:t>
            </a:r>
            <a:endParaRPr lang="en-US" sz="180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F0B780AA-90BA-45CB-B128-466944F85B20}"/>
              </a:ext>
            </a:extLst>
          </p:cNvPr>
          <p:cNvSpPr txBox="1">
            <a:spLocks/>
          </p:cNvSpPr>
          <p:nvPr/>
        </p:nvSpPr>
        <p:spPr>
          <a:xfrm>
            <a:off x="3430870" y="1796797"/>
            <a:ext cx="1185385" cy="2606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575" indent="-212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754" indent="-2303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1922" indent="-194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1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090" indent="-2285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34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9.1 mm</a:t>
            </a:r>
            <a:endParaRPr lang="en-US" sz="180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474A795A-D739-D1BE-A25E-B6815109445D}"/>
              </a:ext>
            </a:extLst>
          </p:cNvPr>
          <p:cNvSpPr txBox="1">
            <a:spLocks/>
          </p:cNvSpPr>
          <p:nvPr/>
        </p:nvSpPr>
        <p:spPr>
          <a:xfrm>
            <a:off x="6001507" y="1816495"/>
            <a:ext cx="1185385" cy="26060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575" indent="-212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754" indent="-2303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1922" indent="-194379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1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090" indent="-228578" algn="l" defTabSz="457155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34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8" algn="l" defTabSz="45715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11 mm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0416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E2AA-CB30-2B64-CE5F-B6A3CD1D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11" y="238660"/>
            <a:ext cx="8085599" cy="571500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Conclusion and outlook for future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CCFC-5658-0D96-5391-A98ABA6999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8210" y="696686"/>
            <a:ext cx="5326304" cy="4895575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/>
              <a:t>Good replication of data : By using same material parameters as we have used to simulate fall cone tests, we are able to replicate laboratory scale FF-CP tests.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It seems that the used material model captures the most important aspects of the soil </a:t>
            </a:r>
            <a:r>
              <a:rPr lang="en-US" sz="1500" dirty="0" err="1"/>
              <a:t>behaviour</a:t>
            </a:r>
            <a:r>
              <a:rPr lang="en-US" sz="1500" dirty="0"/>
              <a:t>: </a:t>
            </a:r>
            <a:r>
              <a:rPr lang="en-US" sz="1500" dirty="0" err="1"/>
              <a:t>destructuration</a:t>
            </a:r>
            <a:r>
              <a:rPr lang="en-US" sz="1500" dirty="0"/>
              <a:t> and associated softening and strain rate dependency</a:t>
            </a:r>
            <a:r>
              <a:rPr lang="en-US" sz="1500"/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/>
              <a:t>Minimum distance between the adjacent tests should be maintained.</a:t>
            </a:r>
          </a:p>
          <a:p>
            <a:endParaRPr lang="en-US" sz="150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The future research aim is to replicate free fall cone </a:t>
            </a:r>
            <a:r>
              <a:rPr lang="en-US" sz="1500"/>
              <a:t>experiments on seabed </a:t>
            </a:r>
            <a:r>
              <a:rPr lang="en-US" sz="1500" dirty="0"/>
              <a:t>numerically and investigate correlation between the data and soil properties</a:t>
            </a:r>
            <a:endParaRPr lang="en-US" sz="150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/>
              <a:t>The Granular-MPM may be used to improve the </a:t>
            </a:r>
            <a:r>
              <a:rPr lang="en-US" sz="1500" err="1"/>
              <a:t>acuuracy</a:t>
            </a:r>
            <a:r>
              <a:rPr lang="en-US" sz="1500"/>
              <a:t> and efficiency of FF-CPT simulation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5063-FA08-9EF8-D366-C478593057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21</a:t>
            </a:fld>
            <a:endParaRPr lang="fi-FI"/>
          </a:p>
        </p:txBody>
      </p:sp>
      <p:pic>
        <p:nvPicPr>
          <p:cNvPr id="8" name="disp_CPT">
            <a:hlinkClick r:id="" action="ppaction://media"/>
            <a:extLst>
              <a:ext uri="{FF2B5EF4-FFF2-40B4-BE49-F238E27FC236}">
                <a16:creationId xmlns:a16="http://schemas.microsoft.com/office/drawing/2014/main" id="{AB3DE6FD-2220-BCFC-87FF-AFCA797BA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560" t="785" r="39462" b="-2456"/>
          <a:stretch/>
        </p:blipFill>
        <p:spPr>
          <a:xfrm>
            <a:off x="5425289" y="994086"/>
            <a:ext cx="1889912" cy="4373563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436ABF2-5500-1F0A-A09C-6B1495C07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0" t="7510" r="43855" b="4855"/>
          <a:stretch/>
        </p:blipFill>
        <p:spPr>
          <a:xfrm>
            <a:off x="7261759" y="398445"/>
            <a:ext cx="1383477" cy="489557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5A0ABCE-7EC1-1D46-4318-AFE7E22EC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527" y="-103939"/>
            <a:ext cx="1863970" cy="13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2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5BA2-0CBC-0DB8-6FA8-EE977D0D2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3313" y="1436914"/>
            <a:ext cx="3211285" cy="925285"/>
          </a:xfrm>
        </p:spPr>
        <p:txBody>
          <a:bodyPr/>
          <a:lstStyle/>
          <a:p>
            <a:pPr algn="ctr"/>
            <a:r>
              <a:rPr lang="en-US" sz="4000"/>
              <a:t>Thank you !!!</a:t>
            </a:r>
            <a:endParaRPr lang="LID4096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4B5AB-3C4D-17E8-C9C3-8023B7A6830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FD42-97B0-E4FB-B5DC-AE546F8A710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079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6B03-7A05-8336-8AC8-2820883EF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" y="211905"/>
            <a:ext cx="8598073" cy="710797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</a:rPr>
              <a:t>Dynamic penetration problems in Geotechnical Engineering</a:t>
            </a:r>
            <a:endParaRPr lang="LID4096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0470C-CD3D-B71D-EFF3-1B4FD49E39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0097-F454-E190-C870-611E8F0487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1E101-BE9B-7BBF-4ED6-6F0DFC56CE4F}"/>
              </a:ext>
            </a:extLst>
          </p:cNvPr>
          <p:cNvSpPr txBox="1"/>
          <p:nvPr/>
        </p:nvSpPr>
        <p:spPr>
          <a:xfrm>
            <a:off x="623391" y="4814746"/>
            <a:ext cx="165711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>
                <a:solidFill>
                  <a:schemeClr val="bg2"/>
                </a:solidFill>
              </a:rPr>
              <a:t>© Keller Group</a:t>
            </a:r>
          </a:p>
          <a:p>
            <a:r>
              <a:rPr lang="en-GB" sz="1600" b="1"/>
              <a:t>Pile Driving </a:t>
            </a:r>
            <a:endParaRPr lang="LID4096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26AA5-4BB8-FB9E-EAF3-61A24CEB5E8D}"/>
              </a:ext>
            </a:extLst>
          </p:cNvPr>
          <p:cNvSpPr txBox="1"/>
          <p:nvPr/>
        </p:nvSpPr>
        <p:spPr>
          <a:xfrm>
            <a:off x="3094356" y="4867191"/>
            <a:ext cx="225467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solidFill>
                  <a:schemeClr val="bg2"/>
                </a:solidFill>
              </a:rPr>
              <a:t>  </a:t>
            </a:r>
            <a:r>
              <a:rPr lang="en-GB" sz="1400">
                <a:solidFill>
                  <a:schemeClr val="bg2"/>
                </a:solidFill>
              </a:rPr>
              <a:t>© RCAM Technologies</a:t>
            </a:r>
          </a:p>
          <a:p>
            <a:r>
              <a:rPr lang="en-GB" sz="1400" b="1"/>
              <a:t>Installation of Torpedo Anchors</a:t>
            </a:r>
            <a:endParaRPr lang="LID4096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46858-E39E-DFD9-35E0-853C6E7749E6}"/>
              </a:ext>
            </a:extLst>
          </p:cNvPr>
          <p:cNvSpPr txBox="1"/>
          <p:nvPr/>
        </p:nvSpPr>
        <p:spPr>
          <a:xfrm>
            <a:off x="5606336" y="4937857"/>
            <a:ext cx="33842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900">
                <a:solidFill>
                  <a:schemeClr val="bg2"/>
                </a:solidFill>
              </a:rPr>
              <a:t>©https://www.youtube.com/watch?v=98Q9Huc9Us0</a:t>
            </a:r>
          </a:p>
          <a:p>
            <a:pPr algn="ctr"/>
            <a:r>
              <a:rPr lang="en-GB" sz="1500" b="1"/>
              <a:t>Measurement of soil properties</a:t>
            </a:r>
            <a:endParaRPr lang="LID4096" sz="1500" b="1"/>
          </a:p>
        </p:txBody>
      </p:sp>
      <p:pic>
        <p:nvPicPr>
          <p:cNvPr id="7" name="rcam-technologies-torpedo-anchor-installation-animation_8MAK3gUb">
            <a:hlinkClick r:id="" action="ppaction://media"/>
            <a:extLst>
              <a:ext uri="{FF2B5EF4-FFF2-40B4-BE49-F238E27FC236}">
                <a16:creationId xmlns:a16="http://schemas.microsoft.com/office/drawing/2014/main" id="{18EA0606-23EC-6BA9-616C-5817F5645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9314" r="27689"/>
          <a:stretch/>
        </p:blipFill>
        <p:spPr>
          <a:xfrm>
            <a:off x="2875705" y="1334005"/>
            <a:ext cx="2473330" cy="3413610"/>
          </a:xfrm>
          <a:prstGeom prst="rect">
            <a:avLst/>
          </a:prstGeom>
        </p:spPr>
      </p:pic>
      <p:pic>
        <p:nvPicPr>
          <p:cNvPr id="9" name="cone-penetration-test-cpt-geotechnical-engineering_JfYdXwaS">
            <a:hlinkClick r:id="" action="ppaction://media"/>
            <a:extLst>
              <a:ext uri="{FF2B5EF4-FFF2-40B4-BE49-F238E27FC236}">
                <a16:creationId xmlns:a16="http://schemas.microsoft.com/office/drawing/2014/main" id="{35FEA7D1-43C0-425D-53DB-52936EFAB0FF}"/>
              </a:ext>
            </a:extLst>
          </p:cNvPr>
          <p:cNvPicPr>
            <a:picLocks noGrp="1" noChangeAspect="1"/>
          </p:cNvPicPr>
          <p:nvPr>
            <p:ph sz="quarter" idx="1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9005" r="28185" b="6908"/>
          <a:stretch/>
        </p:blipFill>
        <p:spPr>
          <a:xfrm>
            <a:off x="5579181" y="1866471"/>
            <a:ext cx="3438587" cy="2884690"/>
          </a:xfrm>
        </p:spPr>
      </p:pic>
      <p:pic>
        <p:nvPicPr>
          <p:cNvPr id="15" name="driven-piles-animation-keller_qTMhEhRO">
            <a:hlinkClick r:id="" action="ppaction://media"/>
            <a:extLst>
              <a:ext uri="{FF2B5EF4-FFF2-40B4-BE49-F238E27FC236}">
                <a16:creationId xmlns:a16="http://schemas.microsoft.com/office/drawing/2014/main" id="{68C29FB2-79A1-9E85-14D0-112F4CBE0E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703" y="1323533"/>
            <a:ext cx="2614078" cy="343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6B03-7A05-8336-8AC8-2820883EF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777" y="132604"/>
            <a:ext cx="8205260" cy="425744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</a:rPr>
              <a:t>Free Fall cone test</a:t>
            </a:r>
            <a:br>
              <a:rPr lang="en-US">
                <a:solidFill>
                  <a:srgbClr val="0070C0"/>
                </a:solidFill>
              </a:rPr>
            </a:b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0470C-CD3D-B71D-EFF3-1B4FD49E39D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0097-F454-E190-C870-611E8F0487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26AA5-4BB8-FB9E-EAF3-61A24CEB5E8D}"/>
              </a:ext>
            </a:extLst>
          </p:cNvPr>
          <p:cNvSpPr txBox="1"/>
          <p:nvPr/>
        </p:nvSpPr>
        <p:spPr>
          <a:xfrm>
            <a:off x="5502046" y="5314390"/>
            <a:ext cx="20157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solidFill>
                  <a:schemeClr val="bg2"/>
                </a:solidFill>
              </a:rPr>
              <a:t>  © </a:t>
            </a:r>
            <a:r>
              <a:rPr lang="en-GB" sz="900" err="1">
                <a:solidFill>
                  <a:schemeClr val="bg2"/>
                </a:solidFill>
              </a:rPr>
              <a:t>dotOcean</a:t>
            </a:r>
            <a:r>
              <a:rPr lang="en-GB" sz="900">
                <a:solidFill>
                  <a:schemeClr val="bg2"/>
                </a:solidFill>
              </a:rPr>
              <a:t> NV</a:t>
            </a:r>
          </a:p>
          <a:p>
            <a:pPr algn="ctr"/>
            <a:r>
              <a:rPr lang="en-GB" sz="1500" b="1"/>
              <a:t>Free Fall  Cone Test</a:t>
            </a:r>
            <a:endParaRPr lang="LID4096" sz="1500" b="1"/>
          </a:p>
        </p:txBody>
      </p:sp>
      <p:pic>
        <p:nvPicPr>
          <p:cNvPr id="6" name="graviprobe-mud-version_lzIzxxIv">
            <a:hlinkClick r:id="" action="ppaction://media"/>
            <a:extLst>
              <a:ext uri="{FF2B5EF4-FFF2-40B4-BE49-F238E27FC236}">
                <a16:creationId xmlns:a16="http://schemas.microsoft.com/office/drawing/2014/main" id="{D8D35BAA-E649-6C9D-643E-6746D23194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534" r="31430"/>
          <a:stretch/>
        </p:blipFill>
        <p:spPr>
          <a:xfrm>
            <a:off x="5038003" y="345475"/>
            <a:ext cx="3320906" cy="491119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0FC47-2E12-B255-EC7F-06F3544700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6777" y="558366"/>
            <a:ext cx="4801226" cy="50887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FF-CPT is a simple, rapid and cost-effective method  used for  seabed characterization.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Uncertainties in data interpretation due to complexity in simulating the dynamic penetration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  <a:p>
            <a:r>
              <a:rPr lang="en-US" sz="1800"/>
              <a:t>Numerical modelling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Large deformation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Complex soil </a:t>
            </a:r>
            <a:r>
              <a:rPr lang="en-US" sz="1800" err="1"/>
              <a:t>behaviour</a:t>
            </a:r>
            <a:r>
              <a:rPr lang="en-US" sz="1800"/>
              <a:t> during penetration (strain rate and strain </a:t>
            </a:r>
            <a:r>
              <a:rPr lang="en-US" sz="1800" err="1"/>
              <a:t>sofening</a:t>
            </a:r>
            <a:r>
              <a:rPr lang="en-US" sz="18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Soil-structure interaction during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Effect of water</a:t>
            </a:r>
          </a:p>
        </p:txBody>
      </p:sp>
    </p:spTree>
    <p:extLst>
      <p:ext uri="{BB962C8B-B14F-4D97-AF65-F5344CB8AC3E}">
        <p14:creationId xmlns:p14="http://schemas.microsoft.com/office/powerpoint/2010/main" val="217292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9780D4-A2C9-4A4B-8CFF-D2B7A3C02DFF}"/>
              </a:ext>
            </a:extLst>
          </p:cNvPr>
          <p:cNvSpPr txBox="1">
            <a:spLocks/>
          </p:cNvSpPr>
          <p:nvPr/>
        </p:nvSpPr>
        <p:spPr>
          <a:xfrm>
            <a:off x="204764" y="155136"/>
            <a:ext cx="8809927" cy="48660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fi-FI" sz="3001">
                <a:solidFill>
                  <a:srgbClr val="0070C0"/>
                </a:solidFill>
              </a:rPr>
              <a:t>Laboratory</a:t>
            </a:r>
            <a:r>
              <a:rPr lang="fi-FI" sz="2700">
                <a:solidFill>
                  <a:srgbClr val="0070C0"/>
                </a:solidFill>
              </a:rPr>
              <a:t> Scale FF-CPT</a:t>
            </a:r>
            <a:br>
              <a:rPr lang="en-US" sz="2700">
                <a:solidFill>
                  <a:srgbClr val="0070C0"/>
                </a:solidFill>
              </a:rPr>
            </a:br>
            <a:endParaRPr lang="fi-FI" sz="27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98256-09B6-2764-D48F-7D1354B9B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1" b="3419"/>
          <a:stretch/>
        </p:blipFill>
        <p:spPr>
          <a:xfrm>
            <a:off x="3547463" y="747501"/>
            <a:ext cx="5092226" cy="452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F9679-870A-2A77-3A90-28BEA978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6" y="641754"/>
            <a:ext cx="3213976" cy="3275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CBF20-804A-3A17-49F8-29968DB49FF3}"/>
              </a:ext>
            </a:extLst>
          </p:cNvPr>
          <p:cNvSpPr txBox="1"/>
          <p:nvPr/>
        </p:nvSpPr>
        <p:spPr>
          <a:xfrm>
            <a:off x="803896" y="3908098"/>
            <a:ext cx="20157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i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Kytö</a:t>
            </a:r>
            <a:r>
              <a:rPr lang="en-US" b="1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Finland</a:t>
            </a:r>
            <a:endParaRPr lang="LID4096" b="1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71E48-520B-E070-4547-74AE9284A06D}"/>
              </a:ext>
            </a:extLst>
          </p:cNvPr>
          <p:cNvSpPr txBox="1"/>
          <p:nvPr/>
        </p:nvSpPr>
        <p:spPr>
          <a:xfrm>
            <a:off x="5269677" y="5370099"/>
            <a:ext cx="20157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</a:rPr>
              <a:t>Test set up</a:t>
            </a:r>
            <a:endParaRPr lang="LID4096" b="1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581989-6782-C51A-F279-8CD493DFA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9" t="55434" r="2633" b="3270"/>
          <a:stretch/>
        </p:blipFill>
        <p:spPr>
          <a:xfrm>
            <a:off x="1873683" y="4185097"/>
            <a:ext cx="1545059" cy="156547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6C1406-7035-64CB-3868-415EC9B6DB2E}"/>
              </a:ext>
            </a:extLst>
          </p:cNvPr>
          <p:cNvCxnSpPr/>
          <p:nvPr/>
        </p:nvCxnSpPr>
        <p:spPr>
          <a:xfrm flipV="1">
            <a:off x="4802909" y="2419927"/>
            <a:ext cx="1644073" cy="812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7D550F-D4CA-EC45-ADC5-9F90BE93E376}"/>
              </a:ext>
            </a:extLst>
          </p:cNvPr>
          <p:cNvCxnSpPr/>
          <p:nvPr/>
        </p:nvCxnSpPr>
        <p:spPr>
          <a:xfrm>
            <a:off x="6576291" y="3731491"/>
            <a:ext cx="1219200" cy="646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2DB17D-2C7B-CF8F-B600-5706567C6B6C}"/>
              </a:ext>
            </a:extLst>
          </p:cNvPr>
          <p:cNvCxnSpPr/>
          <p:nvPr/>
        </p:nvCxnSpPr>
        <p:spPr>
          <a:xfrm flipH="1">
            <a:off x="3418742" y="3528291"/>
            <a:ext cx="1301040" cy="6568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A8B434-6C30-9E16-2473-C492A094EDBE}"/>
              </a:ext>
            </a:extLst>
          </p:cNvPr>
          <p:cNvSpPr txBox="1"/>
          <p:nvPr/>
        </p:nvSpPr>
        <p:spPr>
          <a:xfrm>
            <a:off x="932872" y="4961766"/>
            <a:ext cx="14137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arial" panose="020B0604020202020204" pitchFamily="34" charset="0"/>
              </a:rPr>
              <a:t>Tracker</a:t>
            </a:r>
            <a:endParaRPr lang="LID4096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4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59776F-3AB7-F9A5-F1FD-EF909047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827" y="104115"/>
            <a:ext cx="8085599" cy="458349"/>
          </a:xfrm>
        </p:spPr>
        <p:txBody>
          <a:bodyPr/>
          <a:lstStyle/>
          <a:p>
            <a:r>
              <a:rPr lang="en-US" sz="2800">
                <a:ea typeface="ＭＳ Ｐゴシック"/>
              </a:rPr>
              <a:t>Experimental results</a:t>
            </a:r>
            <a:endParaRPr lang="en-US" sz="2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795E83-431B-2D07-810C-7AAE5CAB9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" y="512485"/>
            <a:ext cx="4086319" cy="2898100"/>
          </a:xfrm>
          <a:prstGeom prst="rect">
            <a:avLst/>
          </a:prstGeom>
        </p:spPr>
      </p:pic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720606-0EDE-ABB3-1BD9-B17C5A4F21D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940300" y="6056697"/>
            <a:ext cx="3619500" cy="185738"/>
          </a:xfrm>
        </p:spPr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11.10.2023</a:t>
            </a:fld>
            <a:endParaRPr lang="fi-FI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16506B-C954-5B25-997F-4FFD143E4A05}"/>
              </a:ext>
            </a:extLst>
          </p:cNvPr>
          <p:cNvSpPr txBox="1"/>
          <p:nvPr/>
        </p:nvSpPr>
        <p:spPr>
          <a:xfrm>
            <a:off x="4114800" y="2936327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LID4096" sz="2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16E87-07AB-B47B-41F8-7A477236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46" y="330325"/>
            <a:ext cx="4128680" cy="293934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3A45CAF-4445-4479-9F0E-D7E8DFF520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4088171"/>
              </p:ext>
            </p:extLst>
          </p:nvPr>
        </p:nvGraphicFramePr>
        <p:xfrm>
          <a:off x="396827" y="3451852"/>
          <a:ext cx="3956919" cy="2247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E385DB-9DEA-A908-AFCB-276BF8956413}"/>
              </a:ext>
            </a:extLst>
          </p:cNvPr>
          <p:cNvCxnSpPr/>
          <p:nvPr/>
        </p:nvCxnSpPr>
        <p:spPr>
          <a:xfrm>
            <a:off x="2375286" y="3495883"/>
            <a:ext cx="0" cy="1728134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EBB591-187A-402E-271B-67F1FFB3CF6E}"/>
              </a:ext>
            </a:extLst>
          </p:cNvPr>
          <p:cNvCxnSpPr/>
          <p:nvPr/>
        </p:nvCxnSpPr>
        <p:spPr>
          <a:xfrm>
            <a:off x="2375286" y="3665483"/>
            <a:ext cx="454624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04D216-EA1C-9DA6-6DCB-6A89F8796993}"/>
              </a:ext>
            </a:extLst>
          </p:cNvPr>
          <p:cNvSpPr txBox="1"/>
          <p:nvPr/>
        </p:nvSpPr>
        <p:spPr>
          <a:xfrm>
            <a:off x="2928563" y="3573150"/>
            <a:ext cx="102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/>
              <a:t>clay</a:t>
            </a:r>
            <a:endParaRPr lang="LID4096" sz="1200" b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63F8C0-E711-DF1C-1C2D-A184D69B4F37}"/>
              </a:ext>
            </a:extLst>
          </p:cNvPr>
          <p:cNvCxnSpPr>
            <a:cxnSpLocks/>
          </p:cNvCxnSpPr>
          <p:nvPr/>
        </p:nvCxnSpPr>
        <p:spPr>
          <a:xfrm flipH="1" flipV="1">
            <a:off x="1017305" y="4479698"/>
            <a:ext cx="174186" cy="385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C48C94-F8F7-B313-23DF-1CAEE8FE2A26}"/>
              </a:ext>
            </a:extLst>
          </p:cNvPr>
          <p:cNvSpPr txBox="1"/>
          <p:nvPr/>
        </p:nvSpPr>
        <p:spPr>
          <a:xfrm>
            <a:off x="904419" y="4865015"/>
            <a:ext cx="10254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Initial acceleration</a:t>
            </a:r>
            <a:endParaRPr lang="LID4096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EE491F-7E39-7934-25B3-BCFE40AF5F35}"/>
              </a:ext>
            </a:extLst>
          </p:cNvPr>
          <p:cNvSpPr/>
          <p:nvPr/>
        </p:nvSpPr>
        <p:spPr>
          <a:xfrm>
            <a:off x="904419" y="3573150"/>
            <a:ext cx="462563" cy="82697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A89C92-92FF-6D7B-4814-651B1FA42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298" y="3269673"/>
            <a:ext cx="4030502" cy="23730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AAFD63-30FB-E6D3-91EE-7AB0F99CEF81}"/>
                  </a:ext>
                </a:extLst>
              </p:cNvPr>
              <p:cNvSpPr txBox="1"/>
              <p:nvPr/>
            </p:nvSpPr>
            <p:spPr>
              <a:xfrm>
                <a:off x="6432332" y="3451852"/>
                <a:ext cx="16868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𝒎𝒎</m:t>
                      </m:r>
                    </m:oMath>
                  </m:oMathPara>
                </a14:m>
                <a:endParaRPr lang="LID4096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AAFD63-30FB-E6D3-91EE-7AB0F99C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32" y="3451852"/>
                <a:ext cx="1686848" cy="276999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08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4FE2-714F-CF1C-0E05-93CD5859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20" y="122220"/>
            <a:ext cx="7529579" cy="552450"/>
          </a:xfrm>
        </p:spPr>
        <p:txBody>
          <a:bodyPr/>
          <a:lstStyle/>
          <a:p>
            <a:r>
              <a:rPr lang="en-US"/>
              <a:t>Material Point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113D39-94B3-2386-7C3E-59ADC20C7BA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2277" t="5517" r="1724" b="2643"/>
          <a:stretch/>
        </p:blipFill>
        <p:spPr>
          <a:xfrm>
            <a:off x="3732400" y="532743"/>
            <a:ext cx="5288388" cy="45103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0D49C-076F-6CB1-FD2B-11A74C38A53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45C30-76DB-D3C9-192A-086D48392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6195F-90A2-7457-7058-750C915A991A}"/>
              </a:ext>
            </a:extLst>
          </p:cNvPr>
          <p:cNvSpPr txBox="1"/>
          <p:nvPr/>
        </p:nvSpPr>
        <p:spPr>
          <a:xfrm>
            <a:off x="0" y="699413"/>
            <a:ext cx="38287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Geometry </a:t>
            </a:r>
            <a:r>
              <a:rPr lang="en-US" b="1" dirty="0" err="1">
                <a:latin typeface="+mj-lt"/>
                <a:ea typeface="ＭＳ Ｐゴシック" charset="0"/>
              </a:rPr>
              <a:t>discretised</a:t>
            </a:r>
            <a:r>
              <a:rPr lang="en-US" b="1" dirty="0">
                <a:latin typeface="+mj-lt"/>
                <a:ea typeface="ＭＳ Ｐゴシック" charset="0"/>
              </a:rPr>
              <a:t> into material points, the material points carry all the material related data</a:t>
            </a:r>
          </a:p>
          <a:p>
            <a:r>
              <a:rPr lang="en-US" b="1" dirty="0">
                <a:latin typeface="+mj-lt"/>
                <a:ea typeface="ＭＳ Ｐゴシック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Calculations done on a grid </a:t>
            </a:r>
          </a:p>
          <a:p>
            <a:endParaRPr lang="en-US" b="1" dirty="0">
              <a:latin typeface="+mj-lt"/>
              <a:ea typeface="ＭＳ Ｐゴシック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ＭＳ Ｐゴシック" charset="0"/>
              </a:rPr>
              <a:t>In each time step, data from the material points needs to be transferred to the grid nodes, the calculations are done, and data is moved back to the material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+mj-lt"/>
              <a:ea typeface="ＭＳ Ｐゴシック" charset="0"/>
            </a:endParaRPr>
          </a:p>
          <a:p>
            <a:endParaRPr lang="en-US" b="1" dirty="0">
              <a:latin typeface="+mj-lt"/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67DB3-300D-FC60-66E5-3967DEF26862}"/>
              </a:ext>
            </a:extLst>
          </p:cNvPr>
          <p:cNvSpPr txBox="1"/>
          <p:nvPr/>
        </p:nvSpPr>
        <p:spPr>
          <a:xfrm>
            <a:off x="4213888" y="5237849"/>
            <a:ext cx="4617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2"/>
                </a:solidFill>
              </a:rPr>
              <a:t>@https://www.cb-geo.com/research/mpm/#material-point-method</a:t>
            </a:r>
          </a:p>
        </p:txBody>
      </p:sp>
    </p:spTree>
    <p:extLst>
      <p:ext uri="{BB962C8B-B14F-4D97-AF65-F5344CB8AC3E}">
        <p14:creationId xmlns:p14="http://schemas.microsoft.com/office/powerpoint/2010/main" val="386497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4931065" y="6111892"/>
            <a:ext cx="3619500" cy="185738"/>
          </a:xfrm>
        </p:spPr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9780D4-A2C9-4A4B-8CFF-D2B7A3C02DFF}"/>
              </a:ext>
            </a:extLst>
          </p:cNvPr>
          <p:cNvSpPr txBox="1">
            <a:spLocks/>
          </p:cNvSpPr>
          <p:nvPr/>
        </p:nvSpPr>
        <p:spPr>
          <a:xfrm>
            <a:off x="189411" y="335712"/>
            <a:ext cx="7883739" cy="51562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5BD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charset="0"/>
                <a:cs typeface="MS PGothic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GB" sz="2800" dirty="0">
                <a:ea typeface="ＭＳ Ｐゴシック"/>
              </a:rPr>
              <a:t>Classical MPM and GIMP</a:t>
            </a:r>
            <a:br>
              <a:rPr lang="en-US" sz="2700" dirty="0"/>
            </a:br>
            <a:endParaRPr lang="fi-FI" sz="2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853D2-BD24-4EDF-127B-393E2359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" y="947464"/>
            <a:ext cx="4122750" cy="280523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87D8C9-5B6F-032A-BBD4-3147E3178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4119" y="3969442"/>
            <a:ext cx="3027881" cy="1432349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Classical MPM (No Domain)</a:t>
            </a:r>
          </a:p>
          <a:p>
            <a:r>
              <a:rPr lang="en-US" dirty="0" err="1"/>
              <a:t>Sulsky</a:t>
            </a:r>
            <a:r>
              <a:rPr lang="en-US" dirty="0"/>
              <a:t> et al. (1994)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Cell  crossing errors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Numerical instability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759EC8-B2EB-6C3C-8735-4BB23707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71" y="898294"/>
            <a:ext cx="3241311" cy="2844416"/>
          </a:xfrm>
          <a:prstGeom prst="rect">
            <a:avLst/>
          </a:prstGeom>
        </p:spPr>
      </p:pic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DBAD38B4-B9BC-FB9D-E9EE-85461F35A4E8}"/>
              </a:ext>
            </a:extLst>
          </p:cNvPr>
          <p:cNvSpPr txBox="1">
            <a:spLocks/>
          </p:cNvSpPr>
          <p:nvPr/>
        </p:nvSpPr>
        <p:spPr>
          <a:xfrm>
            <a:off x="4812145" y="3866361"/>
            <a:ext cx="4221019" cy="163851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75" dirty="0">
                <a:solidFill>
                  <a:srgbClr val="0000FF"/>
                </a:solidFill>
              </a:rPr>
              <a:t>GIMP (with a Domain)</a:t>
            </a:r>
          </a:p>
          <a:p>
            <a:r>
              <a:rPr lang="en-US" sz="1575" dirty="0" err="1"/>
              <a:t>Bardenhagen</a:t>
            </a:r>
            <a:r>
              <a:rPr lang="en-US" sz="1575" dirty="0"/>
              <a:t> &amp; </a:t>
            </a:r>
            <a:r>
              <a:rPr lang="en-US" sz="1575" dirty="0" err="1"/>
              <a:t>Kober</a:t>
            </a:r>
            <a:r>
              <a:rPr lang="en-US" sz="1575" dirty="0"/>
              <a:t> (2004)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75" dirty="0"/>
              <a:t>Domain: Square (</a:t>
            </a:r>
            <a:r>
              <a:rPr lang="en-US" sz="1575" dirty="0" err="1"/>
              <a:t>uGIMP</a:t>
            </a:r>
            <a:r>
              <a:rPr lang="en-US" sz="1575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75" dirty="0"/>
              <a:t>Domain is rectangle (</a:t>
            </a:r>
            <a:r>
              <a:rPr lang="en-US" sz="1575" dirty="0" err="1"/>
              <a:t>cpGIMP</a:t>
            </a:r>
            <a:r>
              <a:rPr lang="en-US" sz="1575" dirty="0"/>
              <a:t>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75" dirty="0"/>
              <a:t>Present analysis uses </a:t>
            </a:r>
            <a:r>
              <a:rPr lang="en-US" sz="1575" dirty="0" err="1"/>
              <a:t>uGIMP</a:t>
            </a: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237267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E2AA-CB30-2B64-CE5F-B6A3CD1D8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19" y="167263"/>
            <a:ext cx="8085599" cy="393124"/>
          </a:xfrm>
        </p:spPr>
        <p:txBody>
          <a:bodyPr/>
          <a:lstStyle/>
          <a:p>
            <a:r>
              <a:rPr lang="en-IN">
                <a:solidFill>
                  <a:srgbClr val="0070C0"/>
                </a:solidFill>
              </a:rPr>
              <a:t>Numerical modelling of FF-CPT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5063-FA08-9EF8-D366-C4785930578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E0A7D511-EF24-F248-BEA4-1AD370F38D7A}" type="datetime1">
              <a:rPr lang="fi-FI" smtClean="0"/>
              <a:pPr>
                <a:defRPr/>
              </a:pPr>
              <a:t>10.10.2023</a:t>
            </a:fld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952EBD-4C62-A64B-C056-521E2A4EF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06157-5FD0-2852-AA4B-D51AD5705F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1941" y="560387"/>
            <a:ext cx="5968604" cy="5156922"/>
          </a:xfrm>
        </p:spPr>
        <p:txBody>
          <a:bodyPr/>
          <a:lstStyle/>
          <a:p>
            <a:pPr marL="257149" indent="-257149">
              <a:buFont typeface="Arial" panose="020B0604020202020204" pitchFamily="34" charset="0"/>
              <a:buChar char="•"/>
            </a:pPr>
            <a:r>
              <a:rPr lang="en-IN"/>
              <a:t>The present analysis uses </a:t>
            </a:r>
            <a:r>
              <a:rPr lang="en-IN">
                <a:solidFill>
                  <a:srgbClr val="0070C0"/>
                </a:solidFill>
              </a:rPr>
              <a:t>Explicit MPM </a:t>
            </a:r>
            <a:r>
              <a:rPr lang="en-IN"/>
              <a:t>as it is well-suited to solve dynamic large deformation problems.</a:t>
            </a:r>
          </a:p>
          <a:p>
            <a:endParaRPr lang="en-IN"/>
          </a:p>
          <a:p>
            <a:pPr marL="257149" indent="-257149">
              <a:buFont typeface="Arial" panose="020B0604020202020204" pitchFamily="34" charset="0"/>
              <a:buChar char="•"/>
            </a:pPr>
            <a:r>
              <a:rPr lang="en-IN"/>
              <a:t> </a:t>
            </a:r>
            <a:r>
              <a:rPr lang="is-IS"/>
              <a:t>We have used GIMP as encoded </a:t>
            </a:r>
            <a:r>
              <a:rPr lang="is-IS" err="1"/>
              <a:t>in</a:t>
            </a:r>
            <a:r>
              <a:rPr lang="is-IS"/>
              <a:t> </a:t>
            </a:r>
            <a:r>
              <a:rPr lang="is-IS" err="1">
                <a:solidFill>
                  <a:srgbClr val="0070C0"/>
                </a:solidFill>
              </a:rPr>
              <a:t>Uintah</a:t>
            </a:r>
            <a:r>
              <a:rPr lang="is-IS">
                <a:solidFill>
                  <a:srgbClr val="0070C0"/>
                </a:solidFill>
              </a:rPr>
              <a:t> </a:t>
            </a:r>
            <a:r>
              <a:rPr lang="is-IS" err="1">
                <a:solidFill>
                  <a:srgbClr val="0070C0"/>
                </a:solidFill>
              </a:rPr>
              <a:t>open</a:t>
            </a:r>
            <a:r>
              <a:rPr lang="is-IS">
                <a:solidFill>
                  <a:srgbClr val="0070C0"/>
                </a:solidFill>
              </a:rPr>
              <a:t> source </a:t>
            </a:r>
            <a:r>
              <a:rPr lang="is-IS" err="1">
                <a:solidFill>
                  <a:srgbClr val="0070C0"/>
                </a:solidFill>
              </a:rPr>
              <a:t>software</a:t>
            </a:r>
            <a:r>
              <a:rPr lang="is-IS"/>
              <a:t> for </a:t>
            </a:r>
            <a:r>
              <a:rPr lang="is-IS" err="1"/>
              <a:t>the</a:t>
            </a:r>
            <a:r>
              <a:rPr lang="is-IS"/>
              <a:t> </a:t>
            </a:r>
            <a:r>
              <a:rPr lang="is-IS" err="1"/>
              <a:t>simulations</a:t>
            </a:r>
            <a:r>
              <a:rPr lang="is-IS"/>
              <a:t>. </a:t>
            </a:r>
          </a:p>
          <a:p>
            <a:pPr marR="0" lvl="0" algn="ctr" defTabSz="34286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IN" sz="1575" b="1" i="0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http://uintah.utah.edu/</a:t>
            </a:r>
            <a:endParaRPr kumimoji="0" lang="LID4096" sz="1575" b="1" i="0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ＭＳ Ｐゴシック" charset="0"/>
            </a:endParaRPr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/>
          </a:p>
          <a:p>
            <a:endParaRPr lang="is-IS"/>
          </a:p>
          <a:p>
            <a:endParaRPr lang="is-IS"/>
          </a:p>
          <a:p>
            <a:pPr marL="257149" indent="-257149">
              <a:buFont typeface="Arial" panose="020B0604020202020204" pitchFamily="34" charset="0"/>
              <a:buChar char="•"/>
            </a:pPr>
            <a:r>
              <a:rPr lang="is-IS"/>
              <a:t>We have used </a:t>
            </a:r>
            <a:r>
              <a:rPr lang="is-IS">
                <a:solidFill>
                  <a:srgbClr val="0070C0"/>
                </a:solidFill>
              </a:rPr>
              <a:t>extended Tresca material </a:t>
            </a:r>
            <a:r>
              <a:rPr lang="is-IS"/>
              <a:t>model to consider the </a:t>
            </a:r>
            <a:r>
              <a:rPr lang="is-IS">
                <a:solidFill>
                  <a:srgbClr val="0070C0"/>
                </a:solidFill>
              </a:rPr>
              <a:t>strain rate </a:t>
            </a:r>
            <a:r>
              <a:rPr lang="is-IS"/>
              <a:t>and </a:t>
            </a:r>
            <a:r>
              <a:rPr lang="is-IS">
                <a:solidFill>
                  <a:srgbClr val="0070C0"/>
                </a:solidFill>
              </a:rPr>
              <a:t>strain softening </a:t>
            </a:r>
            <a:r>
              <a:rPr lang="is-IS"/>
              <a:t>effects</a:t>
            </a:r>
          </a:p>
          <a:p>
            <a:pPr marL="257149" indent="-257149">
              <a:buFont typeface="Arial" panose="020B0604020202020204" pitchFamily="34" charset="0"/>
              <a:buChar char="•"/>
            </a:pPr>
            <a:endParaRPr lang="is-IS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D2A2C-A359-556B-520D-D9EB0591515D}"/>
              </a:ext>
            </a:extLst>
          </p:cNvPr>
          <p:cNvSpPr txBox="1"/>
          <p:nvPr/>
        </p:nvSpPr>
        <p:spPr>
          <a:xfrm>
            <a:off x="6514835" y="4654788"/>
            <a:ext cx="22409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Axisymmetric model used for MPM Analysis</a:t>
            </a:r>
            <a:endParaRPr lang="LID4096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11406-C8CF-3215-C056-E85F183F6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5" r="13388" b="7054"/>
          <a:stretch/>
        </p:blipFill>
        <p:spPr>
          <a:xfrm>
            <a:off x="6080545" y="348261"/>
            <a:ext cx="2885935" cy="4087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C72B8-A9C2-A654-094A-20ACA47A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2" y="2236085"/>
            <a:ext cx="5812130" cy="1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874"/>
      </p:ext>
    </p:extLst>
  </p:cSld>
  <p:clrMapOvr>
    <a:masterClrMapping/>
  </p:clrMapOvr>
</p:sld>
</file>

<file path=ppt/theme/theme1.xml><?xml version="1.0" encoding="utf-8"?>
<a:theme xmlns:a="http://schemas.openxmlformats.org/drawingml/2006/main" name="AALTO_EN">
  <a:themeElements>
    <a:clrScheme name="Aalto Yliopisto">
      <a:dk1>
        <a:sysClr val="windowText" lastClr="000000"/>
      </a:dk1>
      <a:lt1>
        <a:sysClr val="window" lastClr="FFFFFF"/>
      </a:lt1>
      <a:dk2>
        <a:srgbClr val="1F497D"/>
      </a:dk2>
      <a:lt2>
        <a:srgbClr val="928B81"/>
      </a:lt2>
      <a:accent1>
        <a:srgbClr val="FFCD00"/>
      </a:accent1>
      <a:accent2>
        <a:srgbClr val="009B3A"/>
      </a:accent2>
      <a:accent3>
        <a:srgbClr val="005EB8"/>
      </a:accent3>
      <a:accent4>
        <a:srgbClr val="6639B7"/>
      </a:accent4>
      <a:accent5>
        <a:srgbClr val="EF3340"/>
      </a:accent5>
      <a:accent6>
        <a:srgbClr val="FF7900"/>
      </a:accent6>
      <a:hlink>
        <a:srgbClr val="000000"/>
      </a:hlink>
      <a:folHlink>
        <a:srgbClr val="928B8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43DB68572AF242A65BD34B4DEA9815" ma:contentTypeVersion="15" ma:contentTypeDescription="Create a new document." ma:contentTypeScope="" ma:versionID="2f38d07c81836ca7f52332ae0efa4685">
  <xsd:schema xmlns:xsd="http://www.w3.org/2001/XMLSchema" xmlns:xs="http://www.w3.org/2001/XMLSchema" xmlns:p="http://schemas.microsoft.com/office/2006/metadata/properties" xmlns:ns3="ae34371e-89d8-4e1e-816b-af2722ccd619" xmlns:ns4="29c28ec3-3446-4a5c-81a6-5866525a740d" targetNamespace="http://schemas.microsoft.com/office/2006/metadata/properties" ma:root="true" ma:fieldsID="bb8cece3a221551509880d2fc64b3aca" ns3:_="" ns4:_="">
    <xsd:import namespace="ae34371e-89d8-4e1e-816b-af2722ccd619"/>
    <xsd:import namespace="29c28ec3-3446-4a5c-81a6-5866525a740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34371e-89d8-4e1e-816b-af2722ccd6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28ec3-3446-4a5c-81a6-5866525a740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34371e-89d8-4e1e-816b-af2722ccd619" xsi:nil="true"/>
  </documentManagement>
</p:properties>
</file>

<file path=customXml/itemProps1.xml><?xml version="1.0" encoding="utf-8"?>
<ds:datastoreItem xmlns:ds="http://schemas.openxmlformats.org/officeDocument/2006/customXml" ds:itemID="{AB1E8669-AAA0-42AE-9C22-F038A885046D}">
  <ds:schemaRefs>
    <ds:schemaRef ds:uri="29c28ec3-3446-4a5c-81a6-5866525a740d"/>
    <ds:schemaRef ds:uri="ae34371e-89d8-4e1e-816b-af2722ccd6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D9DA1CC-C060-4A27-9ABF-31DFDC7F9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9171FA-57B6-4F97-AD0E-D8FFC861589B}">
  <ds:schemaRefs>
    <ds:schemaRef ds:uri="29c28ec3-3446-4a5c-81a6-5866525a740d"/>
    <ds:schemaRef ds:uri="ae34371e-89d8-4e1e-816b-af2722ccd6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1047</Words>
  <Application>Microsoft Office PowerPoint</Application>
  <PresentationFormat>On-screen Show (4:3)</PresentationFormat>
  <Paragraphs>245</Paragraphs>
  <Slides>22</Slides>
  <Notes>2</Notes>
  <HiddenSlides>0</HiddenSlides>
  <MMClips>23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</vt:lpstr>
      <vt:lpstr>Calibri</vt:lpstr>
      <vt:lpstr>Cambria Math</vt:lpstr>
      <vt:lpstr>Courier New</vt:lpstr>
      <vt:lpstr>Georgia</vt:lpstr>
      <vt:lpstr>Lucida Grande</vt:lpstr>
      <vt:lpstr>Times New Roman</vt:lpstr>
      <vt:lpstr>Wingdings</vt:lpstr>
      <vt:lpstr>AALTO_EN</vt:lpstr>
      <vt:lpstr>Simulation of laboratory-scale free fall cone penetrometer test with material point method  </vt:lpstr>
      <vt:lpstr>Contents</vt:lpstr>
      <vt:lpstr>Dynamic penetration problems in Geotechnical Engineering</vt:lpstr>
      <vt:lpstr>Free Fall cone test </vt:lpstr>
      <vt:lpstr>PowerPoint Presentation</vt:lpstr>
      <vt:lpstr>Experimental results</vt:lpstr>
      <vt:lpstr>Material Point Method</vt:lpstr>
      <vt:lpstr>PowerPoint Presentation</vt:lpstr>
      <vt:lpstr>Numerical modelling of FF-CPT</vt:lpstr>
      <vt:lpstr>Effect of strain rate and strain softening</vt:lpstr>
      <vt:lpstr>PowerPoint Presentation</vt:lpstr>
      <vt:lpstr>Selection of material parameters</vt:lpstr>
      <vt:lpstr>Numerical replication of fall cone experiment</vt:lpstr>
      <vt:lpstr>Influence of Grid Density</vt:lpstr>
      <vt:lpstr>Influence of Grid Density</vt:lpstr>
      <vt:lpstr>Cone-soil contact</vt:lpstr>
      <vt:lpstr>Numerical cone penetration process</vt:lpstr>
      <vt:lpstr>Numerical replication of FF-CPT</vt:lpstr>
      <vt:lpstr>Effect of destructuration of clay</vt:lpstr>
      <vt:lpstr>Horizontal spread</vt:lpstr>
      <vt:lpstr>Conclusion and outlook for future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Debasis</dc:creator>
  <cp:lastModifiedBy>Mohapatra Debasis</cp:lastModifiedBy>
  <cp:revision>1</cp:revision>
  <dcterms:created xsi:type="dcterms:W3CDTF">2023-10-05T20:22:40Z</dcterms:created>
  <dcterms:modified xsi:type="dcterms:W3CDTF">2023-10-15T08:28:26Z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0x010100E143DB68572AF242A65BD34B4DEA9815</vt:lpwstr>
  </property>
</Properties>
</file>